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65B"/>
    <a:srgbClr val="79A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DA6CD-C3A6-45EC-9407-157E55185941}" v="159" dt="2022-02-15T12:27:20.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Millett" userId="S::ruth.millett_birminghammuseums.org.uk#ext#@bham.onmicrosoft.com::0898d528-816a-42c7-bfa0-ac0b08271ede" providerId="AD" clId="Web-{EC4DA6CD-C3A6-45EC-9407-157E55185941}"/>
    <pc:docChg chg="modSld">
      <pc:chgData name="Ruth.Millett" userId="S::ruth.millett_birminghammuseums.org.uk#ext#@bham.onmicrosoft.com::0898d528-816a-42c7-bfa0-ac0b08271ede" providerId="AD" clId="Web-{EC4DA6CD-C3A6-45EC-9407-157E55185941}" dt="2022-02-15T12:27:20.906" v="93" actId="20577"/>
      <pc:docMkLst>
        <pc:docMk/>
      </pc:docMkLst>
      <pc:sldChg chg="modSp">
        <pc:chgData name="Ruth.Millett" userId="S::ruth.millett_birminghammuseums.org.uk#ext#@bham.onmicrosoft.com::0898d528-816a-42c7-bfa0-ac0b08271ede" providerId="AD" clId="Web-{EC4DA6CD-C3A6-45EC-9407-157E55185941}" dt="2022-02-15T12:23:38.056" v="4" actId="20577"/>
        <pc:sldMkLst>
          <pc:docMk/>
          <pc:sldMk cId="2824997337" sldId="260"/>
        </pc:sldMkLst>
        <pc:spChg chg="mod">
          <ac:chgData name="Ruth.Millett" userId="S::ruth.millett_birminghammuseums.org.uk#ext#@bham.onmicrosoft.com::0898d528-816a-42c7-bfa0-ac0b08271ede" providerId="AD" clId="Web-{EC4DA6CD-C3A6-45EC-9407-157E55185941}" dt="2022-02-15T12:23:38.056" v="4" actId="20577"/>
          <ac:spMkLst>
            <pc:docMk/>
            <pc:sldMk cId="2824997337" sldId="260"/>
            <ac:spMk id="13" creationId="{CAFB54F8-A06F-49FC-8AEA-8D5F68F4B315}"/>
          </ac:spMkLst>
        </pc:spChg>
      </pc:sldChg>
      <pc:sldChg chg="addSp modSp">
        <pc:chgData name="Ruth.Millett" userId="S::ruth.millett_birminghammuseums.org.uk#ext#@bham.onmicrosoft.com::0898d528-816a-42c7-bfa0-ac0b08271ede" providerId="AD" clId="Web-{EC4DA6CD-C3A6-45EC-9407-157E55185941}" dt="2022-02-15T12:27:20.906" v="93" actId="20577"/>
        <pc:sldMkLst>
          <pc:docMk/>
          <pc:sldMk cId="3654899980" sldId="263"/>
        </pc:sldMkLst>
        <pc:spChg chg="add mod">
          <ac:chgData name="Ruth.Millett" userId="S::ruth.millett_birminghammuseums.org.uk#ext#@bham.onmicrosoft.com::0898d528-816a-42c7-bfa0-ac0b08271ede" providerId="AD" clId="Web-{EC4DA6CD-C3A6-45EC-9407-157E55185941}" dt="2022-02-15T12:27:20.906" v="93" actId="20577"/>
          <ac:spMkLst>
            <pc:docMk/>
            <pc:sldMk cId="3654899980" sldId="263"/>
            <ac:spMk id="2" creationId="{8EE66326-79CE-4E1D-BA22-7478017C0A67}"/>
          </ac:spMkLst>
        </pc:spChg>
        <pc:spChg chg="mod">
          <ac:chgData name="Ruth.Millett" userId="S::ruth.millett_birminghammuseums.org.uk#ext#@bham.onmicrosoft.com::0898d528-816a-42c7-bfa0-ac0b08271ede" providerId="AD" clId="Web-{EC4DA6CD-C3A6-45EC-9407-157E55185941}" dt="2022-02-15T12:25:08.762" v="21" actId="20577"/>
          <ac:spMkLst>
            <pc:docMk/>
            <pc:sldMk cId="3654899980" sldId="263"/>
            <ac:spMk id="8" creationId="{A3A52543-62C7-454E-B62D-7E93F948CF1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45A0-7B01-478E-85F1-0BF81BE27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F632EE-E3BD-4B7D-96B1-E66A1AAB7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1C14AA-60B5-4B77-AC2D-75ABF4D1E787}"/>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C9DE512C-EB10-471F-8314-4DF32E0EF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ED0533-5911-4659-8B58-9210421A124F}"/>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574941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E3D3-77A6-4805-9720-98B9E71AA5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42AF50-E3D3-44FD-ADC2-8CA71F3832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4AA052-1219-495B-85F7-36C4AE283B65}"/>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3AD33DD8-3D86-4C44-AB5A-3F4C1AFAB1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E11682-C7DE-4A76-9476-B86875BACEB3}"/>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69127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5B276-0D6F-4FDB-9426-FDAE3AEBEF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CD4AA1-D54E-4E2A-835E-40F578D773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A48F-08F2-4F12-93C0-73924CA9FFAA}"/>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56A09E89-D57E-413E-B852-57EF883F16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1A8AD-AEE5-4D42-A3D5-77DBD79B1138}"/>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13468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259D-BD40-4C63-AEF2-1D54450C8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5B0654-7BF3-4B8E-A544-5161A016DF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2F257D-D73E-49B9-AA3E-BE8F8D6B4361}"/>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BB2899D9-138F-4B66-80B4-660C9D2B32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4FBEB9-F415-448F-95E1-C9647B09A5B7}"/>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71549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4D8F-3EED-4460-801D-38A5379BC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B16675-8D81-44C7-A6EE-264F322C5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87216-069D-45FC-827A-6A573BCAC2AF}"/>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FCC78195-98E6-487C-815A-3FCEFF1EB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7D9B2-6DA8-4266-9059-60ED99CEB8FC}"/>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21957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FED8-4376-4036-8DF6-BB609F7A5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A204C6-99B9-4774-8732-2DA31882D9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F6078D-1EA7-4F3A-9142-30C0D4E2F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9C382E-234A-4668-A50C-F9BEC5BB0340}"/>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6" name="Footer Placeholder 5">
            <a:extLst>
              <a:ext uri="{FF2B5EF4-FFF2-40B4-BE49-F238E27FC236}">
                <a16:creationId xmlns:a16="http://schemas.microsoft.com/office/drawing/2014/main" id="{E8FACE44-F325-42C9-B623-FB5C78BA71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218948-E1A1-4D2B-9865-C83D40AA4594}"/>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65914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B0A8-4B9C-4009-8CE4-BF92A76E8C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A60F73-3652-4BAD-A353-51189C8E4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CE0FB-334F-499C-8A57-9E5203983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60E762-8028-4A1D-8F47-9B5AA676D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620C8-C92F-40AC-9B00-657027AA45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2D5EC8-7FBD-452C-99C4-D94CD42AF832}"/>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8" name="Footer Placeholder 7">
            <a:extLst>
              <a:ext uri="{FF2B5EF4-FFF2-40B4-BE49-F238E27FC236}">
                <a16:creationId xmlns:a16="http://schemas.microsoft.com/office/drawing/2014/main" id="{C7FDB9CF-423F-44BC-B51A-3666FF12A4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3C8553-A36E-4D03-A73A-577BF2CA0893}"/>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27687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350A-B978-4E0A-8EE2-44F68B6AB9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3F4F5F-4D3A-42C4-B9B1-1C1E6004E3FE}"/>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4" name="Footer Placeholder 3">
            <a:extLst>
              <a:ext uri="{FF2B5EF4-FFF2-40B4-BE49-F238E27FC236}">
                <a16:creationId xmlns:a16="http://schemas.microsoft.com/office/drawing/2014/main" id="{2331BE24-5940-4CE6-A850-2555DF082A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19E911-77D8-4494-87D6-E8636E7BBF75}"/>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13841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C3E9D0-8DBB-4534-A88E-38F5B73E4423}"/>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3" name="Footer Placeholder 2">
            <a:extLst>
              <a:ext uri="{FF2B5EF4-FFF2-40B4-BE49-F238E27FC236}">
                <a16:creationId xmlns:a16="http://schemas.microsoft.com/office/drawing/2014/main" id="{B008152D-6402-4FE7-8C40-DE79D44651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208DF2-E61E-446D-B133-88DA4F5A9BE1}"/>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92853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FDA9-E6C9-4AB9-82EA-7486F2711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F5DEBC-24A4-454D-93B8-DFF6E388A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FA6BB1-9570-4638-AAD4-F02F3169D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A8A8C-2C9D-4347-8E20-30DBE0D853CF}"/>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6" name="Footer Placeholder 5">
            <a:extLst>
              <a:ext uri="{FF2B5EF4-FFF2-40B4-BE49-F238E27FC236}">
                <a16:creationId xmlns:a16="http://schemas.microsoft.com/office/drawing/2014/main" id="{03459D74-3254-4263-B49E-7A08680C24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D77473-58A0-4103-A26E-596487EEE57D}"/>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79414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1F51-DA7F-41F9-B514-DCEE141FD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D10080-473A-4F90-9F65-4D6DFF7C8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8A6A82-A9CC-446C-BCAA-BFFE13132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D6BE8-C466-4D7D-946C-203FA66E35EC}"/>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6" name="Footer Placeholder 5">
            <a:extLst>
              <a:ext uri="{FF2B5EF4-FFF2-40B4-BE49-F238E27FC236}">
                <a16:creationId xmlns:a16="http://schemas.microsoft.com/office/drawing/2014/main" id="{47B136EA-1DF3-4186-AF8D-399BB1D4FF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0791F5-3CBB-4B97-97BE-7A3C082CDFFA}"/>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004620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75000" sy="75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C0011-E4C0-434C-B834-F46A1377C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3807EC-8EAF-4D3D-BF8E-9ABB5B361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64FA90-4868-48E8-BEB1-8D774C1F1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E4C57922-C86A-4288-81BE-9E00A9AC4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2CE422-E222-41B7-BD2B-2CFC0D87E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446C9-9232-4EBC-821F-780B13EF0055}" type="slidenum">
              <a:rPr lang="en-GB" smtClean="0"/>
              <a:t>‹#›</a:t>
            </a:fld>
            <a:endParaRPr lang="en-GB"/>
          </a:p>
        </p:txBody>
      </p:sp>
    </p:spTree>
    <p:extLst>
      <p:ext uri="{BB962C8B-B14F-4D97-AF65-F5344CB8AC3E}">
        <p14:creationId xmlns:p14="http://schemas.microsoft.com/office/powerpoint/2010/main" val="744246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goodonyou.eco/category/rated/" TargetMode="External"/><Relationship Id="rId2" Type="http://schemas.openxmlformats.org/officeDocument/2006/relationships/hyperlink" Target="https://directory.goodonyou.eco/"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fashionrevolution.org/about/transparency/"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8C7636-0E52-4AF2-88D1-396E87B320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0673" y="1564"/>
            <a:ext cx="3380239" cy="3605791"/>
          </a:xfrm>
          <a:prstGeom prst="rect">
            <a:avLst/>
          </a:prstGeom>
        </p:spPr>
      </p:pic>
      <p:pic>
        <p:nvPicPr>
          <p:cNvPr id="5" name="Picture 4">
            <a:extLst>
              <a:ext uri="{FF2B5EF4-FFF2-40B4-BE49-F238E27FC236}">
                <a16:creationId xmlns:a16="http://schemas.microsoft.com/office/drawing/2014/main" id="{89EBC312-DC94-43F5-BB46-979E5D1F84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 y="342632"/>
            <a:ext cx="12191972" cy="121889"/>
          </a:xfrm>
          <a:prstGeom prst="rect">
            <a:avLst/>
          </a:prstGeom>
          <a:noFill/>
        </p:spPr>
      </p:pic>
      <p:pic>
        <p:nvPicPr>
          <p:cNvPr id="4" name="Picture 3" descr="Icon&#10;&#10;Description automatically generated">
            <a:extLst>
              <a:ext uri="{FF2B5EF4-FFF2-40B4-BE49-F238E27FC236}">
                <a16:creationId xmlns:a16="http://schemas.microsoft.com/office/drawing/2014/main" id="{34B4C038-1D1F-464E-BACA-FD2E8882A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62128" y="3128570"/>
            <a:ext cx="2635553" cy="3386798"/>
          </a:xfrm>
          <a:prstGeom prst="rect">
            <a:avLst/>
          </a:prstGeom>
        </p:spPr>
      </p:pic>
      <p:pic>
        <p:nvPicPr>
          <p:cNvPr id="10" name="Picture 9">
            <a:extLst>
              <a:ext uri="{FF2B5EF4-FFF2-40B4-BE49-F238E27FC236}">
                <a16:creationId xmlns:a16="http://schemas.microsoft.com/office/drawing/2014/main" id="{9739106D-E377-4918-BE16-613DEA69E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899" y="5629293"/>
            <a:ext cx="10408941" cy="1027178"/>
          </a:xfrm>
          <a:prstGeom prst="rect">
            <a:avLst/>
          </a:prstGeom>
        </p:spPr>
      </p:pic>
      <p:pic>
        <p:nvPicPr>
          <p:cNvPr id="7" name="Picture 6" descr="A picture containing accessory, case&#10;&#10;Description automatically generated">
            <a:extLst>
              <a:ext uri="{FF2B5EF4-FFF2-40B4-BE49-F238E27FC236}">
                <a16:creationId xmlns:a16="http://schemas.microsoft.com/office/drawing/2014/main" id="{9B9E4A84-B1F9-4896-9988-97B9DC2D3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
            <a:off x="7210118" y="3136558"/>
            <a:ext cx="2090933" cy="2348489"/>
          </a:xfrm>
          <a:prstGeom prst="rect">
            <a:avLst/>
          </a:prstGeom>
        </p:spPr>
      </p:pic>
    </p:spTree>
    <p:extLst>
      <p:ext uri="{BB962C8B-B14F-4D97-AF65-F5344CB8AC3E}">
        <p14:creationId xmlns:p14="http://schemas.microsoft.com/office/powerpoint/2010/main" val="482047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67D263-773E-49A8-AF21-B1BA8E218347}"/>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408A101-7920-4B27-9BFF-2443A9893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56" b="6573"/>
          <a:stretch/>
        </p:blipFill>
        <p:spPr bwMode="auto">
          <a:xfrm>
            <a:off x="2433573" y="2761672"/>
            <a:ext cx="7324854" cy="36901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0C3212-47FE-42C9-8878-98525C004966}"/>
              </a:ext>
            </a:extLst>
          </p:cNvPr>
          <p:cNvSpPr txBox="1"/>
          <p:nvPr/>
        </p:nvSpPr>
        <p:spPr>
          <a:xfrm>
            <a:off x="1236000" y="406182"/>
            <a:ext cx="9720000" cy="2031325"/>
          </a:xfrm>
          <a:prstGeom prst="rect">
            <a:avLst/>
          </a:prstGeom>
          <a:noFill/>
        </p:spPr>
        <p:txBody>
          <a:bodyPr wrap="square" lIns="0" tIns="0" rIns="0" bIns="0" rtlCol="0">
            <a:spAutoFit/>
          </a:bodyPr>
          <a:lstStyle/>
          <a:p>
            <a:pPr>
              <a:spcAft>
                <a:spcPts val="800"/>
              </a:spcAft>
            </a:pPr>
            <a:r>
              <a:rPr lang="en-GB" sz="1600" b="1" dirty="0">
                <a:latin typeface="Bahnschrift" panose="020B0502040204020203" pitchFamily="34" charset="0"/>
                <a:cs typeface="Arial" panose="020B0604020202020204" pitchFamily="34" charset="0"/>
              </a:rPr>
              <a:t>Task 1 : </a:t>
            </a:r>
            <a:r>
              <a:rPr lang="en-GB" sz="1600" dirty="0">
                <a:latin typeface="Bahnschrift" panose="020B0502040204020203" pitchFamily="34" charset="0"/>
                <a:cs typeface="Arial" panose="020B0604020202020204" pitchFamily="34" charset="0"/>
              </a:rPr>
              <a:t>As a group, choose </a:t>
            </a:r>
            <a:r>
              <a:rPr lang="en-GB" sz="1600" dirty="0">
                <a:effectLst/>
                <a:latin typeface="Bahnschrift" panose="020B0502040204020203" pitchFamily="34" charset="0"/>
                <a:ea typeface="Calibri" panose="020F0502020204030204" pitchFamily="34" charset="0"/>
                <a:cs typeface="Arial" panose="020B0604020202020204" pitchFamily="34" charset="0"/>
              </a:rPr>
              <a:t>a high street clothing brand to research</a:t>
            </a:r>
            <a:endParaRPr lang="en-GB" sz="1600" dirty="0">
              <a:latin typeface="Bahnschrift" panose="020B0502040204020203" pitchFamily="34" charset="0"/>
              <a:ea typeface="Calibri" panose="020F0502020204030204" pitchFamily="34" charset="0"/>
              <a:cs typeface="Arial" panose="020B0604020202020204" pitchFamily="34" charset="0"/>
            </a:endParaRPr>
          </a:p>
          <a:p>
            <a:pPr marL="285750" indent="-285750">
              <a:spcAft>
                <a:spcPts val="800"/>
              </a:spcAft>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cs typeface="Arial" panose="020B0604020202020204" pitchFamily="34" charset="0"/>
              </a:rPr>
              <a:t>You could do this by looking back at Section 1 : What’s on a label? and choosing from the brands you looked at there </a:t>
            </a:r>
            <a:endParaRPr lang="en-GB" sz="1600" dirty="0">
              <a:latin typeface="Bahnschrift" panose="020B0502040204020203" pitchFamily="34" charset="0"/>
              <a:ea typeface="Calibri" panose="020F0502020204030204" pitchFamily="34" charset="0"/>
              <a:cs typeface="Arial" panose="020B0604020202020204" pitchFamily="34" charset="0"/>
            </a:endParaRPr>
          </a:p>
          <a:p>
            <a:pPr marL="285750" indent="-285750">
              <a:spcAft>
                <a:spcPts val="800"/>
              </a:spcAft>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cs typeface="Arial" panose="020B0604020202020204" pitchFamily="34" charset="0"/>
              </a:rPr>
              <a:t>You could choose a brand you know, wear or have heard of in the news or in recent advertising campaigns</a:t>
            </a:r>
            <a:endParaRPr lang="en-GB" sz="1600" dirty="0">
              <a:latin typeface="Bahnschrift" panose="020B0502040204020203" pitchFamily="34" charset="0"/>
              <a:ea typeface="Calibri" panose="020F0502020204030204" pitchFamily="34" charset="0"/>
              <a:cs typeface="Arial" panose="020B0604020202020204" pitchFamily="34" charset="0"/>
            </a:endParaRPr>
          </a:p>
          <a:p>
            <a:pPr marL="285750" indent="-285750">
              <a:spcAft>
                <a:spcPts val="800"/>
              </a:spcAft>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cs typeface="Arial" panose="020B0604020202020204" pitchFamily="34" charset="0"/>
              </a:rPr>
              <a:t>You could choose a brand that has selected lines that they advertise as a more sustainable choice. Searching for ‘sustainable’, ‘ethical’, ‘eco-friendly’ alongside the brand name might help you to choose</a:t>
            </a:r>
          </a:p>
        </p:txBody>
      </p:sp>
      <p:pic>
        <p:nvPicPr>
          <p:cNvPr id="9" name="Picture 8" descr="A picture containing text, accessory&#10;&#10;Description automatically generated">
            <a:extLst>
              <a:ext uri="{FF2B5EF4-FFF2-40B4-BE49-F238E27FC236}">
                <a16:creationId xmlns:a16="http://schemas.microsoft.com/office/drawing/2014/main" id="{654625E2-594C-4285-A40C-AFB816AA1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000">
            <a:off x="1536604" y="3890339"/>
            <a:ext cx="1214824" cy="2522180"/>
          </a:xfrm>
          <a:prstGeom prst="rect">
            <a:avLst/>
          </a:prstGeom>
        </p:spPr>
      </p:pic>
    </p:spTree>
    <p:extLst>
      <p:ext uri="{BB962C8B-B14F-4D97-AF65-F5344CB8AC3E}">
        <p14:creationId xmlns:p14="http://schemas.microsoft.com/office/powerpoint/2010/main" val="766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B7AB6-4D83-4044-BF0C-CB841EDB5081}"/>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198000A-8311-4026-B3A5-C91008C0FBA7}"/>
              </a:ext>
            </a:extLst>
          </p:cNvPr>
          <p:cNvSpPr txBox="1"/>
          <p:nvPr/>
        </p:nvSpPr>
        <p:spPr>
          <a:xfrm>
            <a:off x="1236000" y="406182"/>
            <a:ext cx="9720000" cy="1132874"/>
          </a:xfrm>
          <a:prstGeom prst="rect">
            <a:avLst/>
          </a:prstGeom>
          <a:noFill/>
        </p:spPr>
        <p:txBody>
          <a:bodyPr wrap="square" lIns="0" tIns="0" rIns="0" bIns="0" rtlCol="0">
            <a:spAutoFit/>
          </a:bodyPr>
          <a:lstStyle/>
          <a:p>
            <a:pPr lvl="0">
              <a:lnSpc>
                <a:spcPct val="107000"/>
              </a:lnSpc>
              <a:spcAft>
                <a:spcPts val="800"/>
              </a:spcAft>
              <a:tabLst>
                <a:tab pos="1466850" algn="l"/>
              </a:tabLst>
            </a:pPr>
            <a:r>
              <a:rPr lang="en-GB" sz="1600" b="1" dirty="0">
                <a:effectLst/>
                <a:latin typeface="Bahnschrift" panose="020B0502040204020203" pitchFamily="34" charset="0"/>
                <a:ea typeface="Calibri" panose="020F0502020204030204" pitchFamily="34" charset="0"/>
                <a:cs typeface="Times New Roman" panose="02020603050405020304" pitchFamily="18" charset="0"/>
              </a:rPr>
              <a:t>Task 2 :</a:t>
            </a:r>
            <a:r>
              <a:rPr lang="en-GB" sz="1600" dirty="0">
                <a:effectLst/>
                <a:latin typeface="Bahnschrift" panose="020B0502040204020203" pitchFamily="34" charset="0"/>
                <a:ea typeface="Calibri" panose="020F0502020204030204" pitchFamily="34" charset="0"/>
                <a:cs typeface="Times New Roman" panose="02020603050405020304" pitchFamily="18" charset="0"/>
              </a:rPr>
              <a:t> Once you have decided which brand to look into, look for adverts for that brand. Look online, in magazines and at videos.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lvl="0">
              <a:lnSpc>
                <a:spcPct val="107000"/>
              </a:lnSpc>
              <a:spcAft>
                <a:spcPts val="800"/>
              </a:spcAft>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Collect these together in a way that makes sense to you, on a noticeboard or by collecting links to webpages together. </a:t>
            </a:r>
          </a:p>
        </p:txBody>
      </p:sp>
      <p:pic>
        <p:nvPicPr>
          <p:cNvPr id="9" name="Picture 8">
            <a:extLst>
              <a:ext uri="{FF2B5EF4-FFF2-40B4-BE49-F238E27FC236}">
                <a16:creationId xmlns:a16="http://schemas.microsoft.com/office/drawing/2014/main" id="{50D4FD3D-9825-448A-ACFE-7579535EB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67" b="4567"/>
          <a:stretch/>
        </p:blipFill>
        <p:spPr bwMode="auto">
          <a:xfrm>
            <a:off x="2433573" y="1945237"/>
            <a:ext cx="7324854" cy="45065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A94087AA-9419-4DAF-B555-59CB1820E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317" y="2601061"/>
            <a:ext cx="3312683" cy="4256938"/>
          </a:xfrm>
          <a:prstGeom prst="rect">
            <a:avLst/>
          </a:prstGeom>
        </p:spPr>
      </p:pic>
    </p:spTree>
    <p:extLst>
      <p:ext uri="{BB962C8B-B14F-4D97-AF65-F5344CB8AC3E}">
        <p14:creationId xmlns:p14="http://schemas.microsoft.com/office/powerpoint/2010/main" val="72105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AAF5B7-0975-4A12-922A-7C9CBAC0221E}"/>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86AF4D2-5F29-47D1-8787-78A25B18E177}"/>
              </a:ext>
            </a:extLst>
          </p:cNvPr>
          <p:cNvSpPr txBox="1"/>
          <p:nvPr/>
        </p:nvSpPr>
        <p:spPr>
          <a:xfrm>
            <a:off x="1236000" y="406182"/>
            <a:ext cx="9720000" cy="2951385"/>
          </a:xfrm>
          <a:prstGeom prst="rect">
            <a:avLst/>
          </a:prstGeom>
          <a:noFill/>
        </p:spPr>
        <p:txBody>
          <a:bodyPr wrap="square" lIns="0" tIns="0" rIns="0" bIns="0" rtlCol="0">
            <a:spAutoFit/>
          </a:bodyPr>
          <a:lstStyle/>
          <a:p>
            <a:pPr lvl="0">
              <a:lnSpc>
                <a:spcPct val="107000"/>
              </a:lnSpc>
              <a:spcAft>
                <a:spcPts val="800"/>
              </a:spcAft>
              <a:tabLst>
                <a:tab pos="1466850" algn="l"/>
              </a:tabLst>
            </a:pPr>
            <a:r>
              <a:rPr lang="en-GB" sz="1600" b="1" dirty="0">
                <a:effectLst/>
                <a:latin typeface="Bahnschrift" panose="020B0502040204020203" pitchFamily="34" charset="0"/>
                <a:ea typeface="Calibri" panose="020F0502020204030204" pitchFamily="34" charset="0"/>
                <a:cs typeface="Times New Roman" panose="02020603050405020304" pitchFamily="18" charset="0"/>
              </a:rPr>
              <a:t>Task 3 :</a:t>
            </a:r>
            <a:r>
              <a:rPr lang="en-GB" sz="1600" dirty="0">
                <a:effectLst/>
                <a:latin typeface="Bahnschrift" panose="020B0502040204020203" pitchFamily="34" charset="0"/>
                <a:ea typeface="Calibri" panose="020F0502020204030204" pitchFamily="34" charset="0"/>
                <a:cs typeface="Times New Roman" panose="02020603050405020304" pitchFamily="18" charset="0"/>
              </a:rPr>
              <a:t> What do the adverts tell us? Think about the following:</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What is the advert trying to sell?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What image is being portrayed?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1466850" algn="l"/>
              </a:tabLst>
            </a:pPr>
            <a:r>
              <a:rPr lang="en-GB" sz="1600" dirty="0">
                <a:latin typeface="Bahnschrift" panose="020B0502040204020203" pitchFamily="34" charset="0"/>
                <a:ea typeface="Calibri" panose="020F0502020204030204" pitchFamily="34" charset="0"/>
                <a:cs typeface="Times New Roman" panose="02020603050405020304" pitchFamily="18" charset="0"/>
              </a:rPr>
              <a:t>Does the advert make you feel anything? What? Happy? Sad? Like you belong? Something different?</a:t>
            </a:r>
          </a:p>
          <a:p>
            <a:pPr marL="285750" lvl="0" indent="-285750">
              <a:spcAft>
                <a:spcPts val="800"/>
              </a:spcAft>
              <a:buFont typeface="Arial" panose="020B0604020202020204" pitchFamily="34" charset="0"/>
              <a:buChar char="•"/>
              <a:tabLst>
                <a:tab pos="1466850" algn="l"/>
              </a:tabLst>
            </a:pPr>
            <a:r>
              <a:rPr lang="en-GB" sz="1600" dirty="0">
                <a:latin typeface="Bahnschrift" panose="020B0502040204020203" pitchFamily="34" charset="0"/>
                <a:ea typeface="Calibri" panose="020F0502020204030204" pitchFamily="34" charset="0"/>
                <a:cs typeface="Times New Roman" panose="02020603050405020304" pitchFamily="18" charset="0"/>
              </a:rPr>
              <a:t>Does the advert link the product with an idea? What? </a:t>
            </a:r>
            <a:endParaRPr lang="en-GB" sz="1600" dirty="0">
              <a:effectLst/>
              <a:latin typeface="Bahnschrift" panose="020B0502040204020203" pitchFamily="34" charset="0"/>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What messages about ethics / sustainability / personal values are they using within the advert?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Remember to think about any music, spoken words or written text, colours used within the advert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Think about the name of the line that is being advertised as a more sustainable choice. What messages is the name of that line or range trying to communicate?  </a:t>
            </a:r>
          </a:p>
        </p:txBody>
      </p:sp>
      <p:sp>
        <p:nvSpPr>
          <p:cNvPr id="11" name="Rectangle 10">
            <a:extLst>
              <a:ext uri="{FF2B5EF4-FFF2-40B4-BE49-F238E27FC236}">
                <a16:creationId xmlns:a16="http://schemas.microsoft.com/office/drawing/2014/main" id="{0A8C22DA-27C0-404A-99C2-7BB3AF65A52E}"/>
              </a:ext>
            </a:extLst>
          </p:cNvPr>
          <p:cNvSpPr/>
          <p:nvPr/>
        </p:nvSpPr>
        <p:spPr>
          <a:xfrm>
            <a:off x="862642" y="6151418"/>
            <a:ext cx="10481094" cy="706582"/>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Diagram&#10;&#10;Description automatically generated">
            <a:extLst>
              <a:ext uri="{FF2B5EF4-FFF2-40B4-BE49-F238E27FC236}">
                <a16:creationId xmlns:a16="http://schemas.microsoft.com/office/drawing/2014/main" id="{C1A29073-9F8B-43F8-9186-DC74863E4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000" y="3553325"/>
            <a:ext cx="4065673" cy="2801604"/>
          </a:xfrm>
          <a:prstGeom prst="rect">
            <a:avLst/>
          </a:prstGeom>
        </p:spPr>
      </p:pic>
      <p:pic>
        <p:nvPicPr>
          <p:cNvPr id="13" name="Picture 12" descr="A picture containing text, building, window&#10;&#10;Description automatically generated">
            <a:extLst>
              <a:ext uri="{FF2B5EF4-FFF2-40B4-BE49-F238E27FC236}">
                <a16:creationId xmlns:a16="http://schemas.microsoft.com/office/drawing/2014/main" id="{63A5AAFB-370C-4ABA-8046-496070C99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573" y="3938627"/>
            <a:ext cx="3338262" cy="2427542"/>
          </a:xfrm>
          <a:prstGeom prst="rect">
            <a:avLst/>
          </a:prstGeom>
        </p:spPr>
      </p:pic>
    </p:spTree>
    <p:extLst>
      <p:ext uri="{BB962C8B-B14F-4D97-AF65-F5344CB8AC3E}">
        <p14:creationId xmlns:p14="http://schemas.microsoft.com/office/powerpoint/2010/main" val="416845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C96482-E63F-49BD-973C-396CF899F1AD}"/>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AFB54F8-A06F-49FC-8AEA-8D5F68F4B315}"/>
              </a:ext>
            </a:extLst>
          </p:cNvPr>
          <p:cNvSpPr txBox="1"/>
          <p:nvPr/>
        </p:nvSpPr>
        <p:spPr>
          <a:xfrm>
            <a:off x="1236000" y="406182"/>
            <a:ext cx="9720000" cy="1292662"/>
          </a:xfrm>
          <a:prstGeom prst="rect">
            <a:avLst/>
          </a:prstGeom>
          <a:noFill/>
        </p:spPr>
        <p:txBody>
          <a:bodyPr wrap="square" lIns="0" tIns="0" rIns="0" bIns="0" rtlCol="0" anchor="t">
            <a:spAutoFit/>
          </a:bodyPr>
          <a:lstStyle/>
          <a:p>
            <a:pPr>
              <a:spcAft>
                <a:spcPts val="800"/>
              </a:spcAft>
            </a:pPr>
            <a:r>
              <a:rPr lang="en-GB" sz="1600" b="1" dirty="0">
                <a:effectLst/>
                <a:latin typeface="Bahnschrift" panose="020B0502040204020203" pitchFamily="34" charset="0"/>
                <a:ea typeface="Calibri" panose="020F0502020204030204" pitchFamily="34" charset="0"/>
              </a:rPr>
              <a:t>Task 4</a:t>
            </a:r>
            <a:r>
              <a:rPr lang="en-GB" sz="1600" b="1" dirty="0">
                <a:latin typeface="Bahnschrift" panose="020B0502040204020203" pitchFamily="34" charset="0"/>
                <a:ea typeface="Calibri" panose="020F0502020204030204" pitchFamily="34" charset="0"/>
              </a:rPr>
              <a:t> :</a:t>
            </a:r>
            <a:r>
              <a:rPr lang="en-GB" sz="1600" dirty="0">
                <a:effectLst/>
                <a:latin typeface="Bahnschrift" panose="020B0502040204020203" pitchFamily="34" charset="0"/>
                <a:ea typeface="Calibri" panose="020F0502020204030204" pitchFamily="34" charset="0"/>
              </a:rPr>
              <a:t> Discuss: </a:t>
            </a:r>
            <a:endParaRPr lang="en-GB" sz="1600" dirty="0">
              <a:latin typeface="Bahnschrift" panose="020B0502040204020203" pitchFamily="34" charset="0"/>
              <a:ea typeface="Calibri" panose="020F0502020204030204" pitchFamily="34" charset="0"/>
            </a:endParaRPr>
          </a:p>
          <a:p>
            <a:pPr marL="285750" indent="-285750">
              <a:spcAft>
                <a:spcPts val="800"/>
              </a:spcAft>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rPr>
              <a:t>What else do you want to know about how these clothes are made? </a:t>
            </a:r>
          </a:p>
          <a:p>
            <a:pPr marL="285750" indent="-285750">
              <a:spcAft>
                <a:spcPts val="800"/>
              </a:spcAft>
              <a:buFont typeface="Arial" panose="020B0604020202020204" pitchFamily="34" charset="0"/>
              <a:buChar char="•"/>
            </a:pPr>
            <a:r>
              <a:rPr lang="en-GB" sz="1600" dirty="0">
                <a:effectLst/>
                <a:latin typeface="Bahnschrift"/>
                <a:ea typeface="Calibri" panose="020F0502020204030204" pitchFamily="34" charset="0"/>
              </a:rPr>
              <a:t>Is there anything the company isn’t telling you, the consumer, in the adverts?</a:t>
            </a:r>
            <a:r>
              <a:rPr lang="en-GB" sz="1600" dirty="0">
                <a:latin typeface="Bahnschrift"/>
                <a:ea typeface="Calibri" panose="020F0502020204030204" pitchFamily="34" charset="0"/>
              </a:rPr>
              <a:t> </a:t>
            </a:r>
            <a:endParaRPr lang="en-GB" sz="1600" dirty="0">
              <a:latin typeface="Bahnschrift" panose="020B0502040204020203" pitchFamily="34" charset="0"/>
              <a:ea typeface="Calibri" panose="020F0502020204030204" pitchFamily="34" charset="0"/>
            </a:endParaRPr>
          </a:p>
          <a:p>
            <a:pPr marL="285750" indent="-285750">
              <a:spcAft>
                <a:spcPts val="800"/>
              </a:spcAft>
              <a:buFont typeface="Arial" panose="020B0604020202020204" pitchFamily="34" charset="0"/>
              <a:buChar char="•"/>
            </a:pPr>
            <a:r>
              <a:rPr lang="en-GB" sz="1600" dirty="0">
                <a:effectLst/>
                <a:latin typeface="Bahnschrift"/>
                <a:ea typeface="Calibri" panose="020F0502020204030204" pitchFamily="34" charset="0"/>
              </a:rPr>
              <a:t>Make a list of other information that you would like to know. Think back to What’s behind a label? </a:t>
            </a:r>
            <a:r>
              <a:rPr lang="en-GB" sz="1600" dirty="0">
                <a:latin typeface="Bahnschrift"/>
                <a:ea typeface="Calibri" panose="020F0502020204030204" pitchFamily="34" charset="0"/>
              </a:rPr>
              <a:t>t</a:t>
            </a:r>
            <a:r>
              <a:rPr lang="en-GB" sz="1600" dirty="0">
                <a:effectLst/>
                <a:latin typeface="Bahnschrift"/>
                <a:ea typeface="Calibri" panose="020F0502020204030204" pitchFamily="34" charset="0"/>
              </a:rPr>
              <a:t>o help.</a:t>
            </a:r>
            <a:r>
              <a:rPr lang="en-GB" sz="1600" dirty="0">
                <a:latin typeface="Bahnschrift"/>
                <a:ea typeface="Calibri" panose="020F0502020204030204" pitchFamily="34" charset="0"/>
              </a:rPr>
              <a:t> </a:t>
            </a:r>
            <a:endParaRPr lang="en-GB" sz="1600">
              <a:latin typeface="Bahnschrift" panose="020B0502040204020203" pitchFamily="34" charset="0"/>
            </a:endParaRPr>
          </a:p>
        </p:txBody>
      </p:sp>
      <p:pic>
        <p:nvPicPr>
          <p:cNvPr id="3" name="Picture 2" descr="A picture containing text, clipart&#10;&#10;Description automatically generated">
            <a:extLst>
              <a:ext uri="{FF2B5EF4-FFF2-40B4-BE49-F238E27FC236}">
                <a16:creationId xmlns:a16="http://schemas.microsoft.com/office/drawing/2014/main" id="{2FDC8A84-1F95-44EE-8909-97AAED641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0000">
            <a:off x="8086005" y="1940507"/>
            <a:ext cx="2105016" cy="4336989"/>
          </a:xfrm>
          <a:prstGeom prst="rect">
            <a:avLst/>
          </a:prstGeom>
        </p:spPr>
      </p:pic>
      <p:pic>
        <p:nvPicPr>
          <p:cNvPr id="5" name="Picture 4">
            <a:extLst>
              <a:ext uri="{FF2B5EF4-FFF2-40B4-BE49-F238E27FC236}">
                <a16:creationId xmlns:a16="http://schemas.microsoft.com/office/drawing/2014/main" id="{B95251D6-CFF5-4535-BC28-19AE6C39B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000">
            <a:off x="2032178" y="2343130"/>
            <a:ext cx="4197186" cy="3870584"/>
          </a:xfrm>
          <a:prstGeom prst="rect">
            <a:avLst/>
          </a:prstGeom>
        </p:spPr>
      </p:pic>
    </p:spTree>
    <p:extLst>
      <p:ext uri="{BB962C8B-B14F-4D97-AF65-F5344CB8AC3E}">
        <p14:creationId xmlns:p14="http://schemas.microsoft.com/office/powerpoint/2010/main" val="2824997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1190069"/>
          </a:xfrm>
          <a:prstGeom prst="rect">
            <a:avLst/>
          </a:prstGeom>
          <a:noFill/>
        </p:spPr>
        <p:txBody>
          <a:bodyPr wrap="square" lIns="0" tIns="0" rIns="0" bIns="0" rtlCol="0">
            <a:spAutoFit/>
          </a:bodyPr>
          <a:lstStyle/>
          <a:p>
            <a:pPr>
              <a:spcAft>
                <a:spcPts val="800"/>
              </a:spcAft>
            </a:pPr>
            <a:r>
              <a:rPr lang="en-GB" sz="1600" b="1" dirty="0">
                <a:effectLst/>
                <a:latin typeface="Bahnschrift" panose="020B0502040204020203" pitchFamily="34" charset="0"/>
                <a:ea typeface="Calibri" panose="020F0502020204030204" pitchFamily="34" charset="0"/>
              </a:rPr>
              <a:t>Task 5 :</a:t>
            </a:r>
            <a:r>
              <a:rPr lang="en-GB" sz="1600" dirty="0">
                <a:effectLst/>
                <a:latin typeface="Bahnschrift" panose="020B0502040204020203" pitchFamily="34" charset="0"/>
                <a:ea typeface="Calibri" panose="020F0502020204030204" pitchFamily="34" charset="0"/>
              </a:rPr>
              <a:t> Search for a sustainability policy written by the brand you are researching. This is often available on their website </a:t>
            </a:r>
            <a:endParaRPr lang="en-GB" sz="1600" dirty="0">
              <a:latin typeface="Bahnschrift" panose="020B0502040204020203" pitchFamily="34" charset="0"/>
              <a:ea typeface="Calibri" panose="020F0502020204030204" pitchFamily="34" charset="0"/>
            </a:endParaRPr>
          </a:p>
          <a:p>
            <a:pPr>
              <a:spcAft>
                <a:spcPts val="800"/>
              </a:spcAft>
            </a:pPr>
            <a:r>
              <a:rPr lang="en-GB" sz="1600" dirty="0">
                <a:effectLst/>
                <a:latin typeface="Bahnschrift" panose="020B0502040204020203" pitchFamily="34" charset="0"/>
                <a:ea typeface="Calibri" panose="020F0502020204030204" pitchFamily="34" charset="0"/>
              </a:rPr>
              <a:t>Read the policy.</a:t>
            </a:r>
            <a:endParaRPr lang="en-GB" sz="1600" dirty="0">
              <a:latin typeface="Bahnschrift" panose="020B0502040204020203" pitchFamily="34" charset="0"/>
              <a:ea typeface="Calibri" panose="020F0502020204030204" pitchFamily="34" charset="0"/>
            </a:endParaRPr>
          </a:p>
          <a:p>
            <a:pPr>
              <a:spcAft>
                <a:spcPts val="800"/>
              </a:spcAft>
            </a:pPr>
            <a:r>
              <a:rPr lang="en-GB" sz="1600" dirty="0">
                <a:effectLst/>
                <a:latin typeface="Bahnschrift" panose="020B0502040204020203" pitchFamily="34" charset="0"/>
                <a:ea typeface="Calibri" panose="020F0502020204030204" pitchFamily="34" charset="0"/>
              </a:rPr>
              <a:t>Does it contain the information you wanted to know after looking at the adverts? </a:t>
            </a:r>
            <a:endParaRPr lang="en-GB" sz="1600" dirty="0">
              <a:latin typeface="Bahnschrift" panose="020B0502040204020203" pitchFamily="34" charset="0"/>
            </a:endParaRPr>
          </a:p>
        </p:txBody>
      </p:sp>
      <p:pic>
        <p:nvPicPr>
          <p:cNvPr id="6" name="Picture 5" descr="search, engine, site, online, internet, tablet, top, web, view, webpage, gadget, business, app, media, woman, application, browser, browsing, concept, connection, elearning, education, information, product, hand, font, angle">
            <a:extLst>
              <a:ext uri="{FF2B5EF4-FFF2-40B4-BE49-F238E27FC236}">
                <a16:creationId xmlns:a16="http://schemas.microsoft.com/office/drawing/2014/main" id="{2E3054A2-1EEF-46A4-8C3F-BB7F7D35E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2" t="4402"/>
          <a:stretch/>
        </p:blipFill>
        <p:spPr bwMode="auto">
          <a:xfrm>
            <a:off x="2433573" y="1908293"/>
            <a:ext cx="7324854" cy="43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11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0D5F30-75F2-4AEA-9E7B-B1C4AC163350}"/>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199BEB8-036C-432D-B667-6EB7AE490CB7}"/>
              </a:ext>
            </a:extLst>
          </p:cNvPr>
          <p:cNvSpPr txBox="1"/>
          <p:nvPr/>
        </p:nvSpPr>
        <p:spPr>
          <a:xfrm>
            <a:off x="1236000" y="2345811"/>
            <a:ext cx="9720000" cy="2597121"/>
          </a:xfrm>
          <a:prstGeom prst="rect">
            <a:avLst/>
          </a:prstGeom>
          <a:noFill/>
        </p:spPr>
        <p:txBody>
          <a:bodyPr wrap="square" lIns="0" tIns="0" rIns="0" bIns="0" rtlCol="0">
            <a:spAutoFit/>
          </a:bodyPr>
          <a:lstStyle/>
          <a:p>
            <a:pPr lvl="0">
              <a:lnSpc>
                <a:spcPct val="107000"/>
              </a:lnSpc>
              <a:spcAft>
                <a:spcPts val="800"/>
              </a:spcAft>
              <a:tabLst>
                <a:tab pos="1466850" algn="l"/>
              </a:tabLst>
            </a:pPr>
            <a:r>
              <a:rPr lang="en-GB" sz="1600" b="1" dirty="0">
                <a:effectLst/>
                <a:latin typeface="Bahnschrift" panose="020B0502040204020203" pitchFamily="34" charset="0"/>
                <a:ea typeface="Calibri" panose="020F0502020204030204" pitchFamily="34" charset="0"/>
                <a:cs typeface="Times New Roman" panose="02020603050405020304" pitchFamily="18" charset="0"/>
              </a:rPr>
              <a:t>Task 6 :</a:t>
            </a:r>
            <a:r>
              <a:rPr lang="en-GB" sz="1600" dirty="0">
                <a:effectLst/>
                <a:latin typeface="Bahnschrift" panose="020B0502040204020203" pitchFamily="34" charset="0"/>
                <a:ea typeface="Calibri" panose="020F0502020204030204" pitchFamily="34" charset="0"/>
                <a:cs typeface="Times New Roman" panose="02020603050405020304" pitchFamily="18" charset="0"/>
              </a:rPr>
              <a:t> Visit Good on You </a:t>
            </a:r>
            <a:r>
              <a:rPr lang="en-GB" sz="1600" u="sng" dirty="0">
                <a:solidFill>
                  <a:srgbClr val="0563C1"/>
                </a:solidFill>
                <a:effectLst/>
                <a:latin typeface="Bahnschrift" panose="020B0502040204020203" pitchFamily="34" charset="0"/>
                <a:ea typeface="Calibri" panose="020F0502020204030204" pitchFamily="34" charset="0"/>
                <a:cs typeface="Times New Roman" panose="02020603050405020304" pitchFamily="18" charset="0"/>
                <a:hlinkClick r:id="rId2"/>
              </a:rPr>
              <a:t>https://directory.goodonyou.eco/</a:t>
            </a:r>
            <a:r>
              <a:rPr lang="en-GB" sz="1600" dirty="0">
                <a:effectLst/>
                <a:latin typeface="Bahnschrift" panose="020B0502040204020203" pitchFamily="34" charset="0"/>
                <a:ea typeface="Calibri" panose="020F0502020204030204" pitchFamily="34" charset="0"/>
                <a:cs typeface="Times New Roman" panose="02020603050405020304" pitchFamily="18" charset="0"/>
              </a:rPr>
              <a:t>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Search for the brand on Good on You </a:t>
            </a:r>
            <a:r>
              <a:rPr lang="en-GB" sz="1600" u="sng" dirty="0">
                <a:solidFill>
                  <a:srgbClr val="0563C1"/>
                </a:solidFill>
                <a:effectLst/>
                <a:latin typeface="Bahnschrift" panose="020B0502040204020203" pitchFamily="34" charset="0"/>
                <a:ea typeface="Calibri" panose="020F0502020204030204" pitchFamily="34" charset="0"/>
                <a:cs typeface="Times New Roman" panose="02020603050405020304" pitchFamily="18" charset="0"/>
                <a:hlinkClick r:id="rId2"/>
              </a:rPr>
              <a:t>https://directory.goodonyou.eco/</a:t>
            </a:r>
            <a:r>
              <a:rPr lang="en-GB" sz="1600" dirty="0">
                <a:effectLst/>
                <a:latin typeface="Bahnschrift" panose="020B0502040204020203" pitchFamily="34" charset="0"/>
                <a:ea typeface="Calibri" panose="020F0502020204030204" pitchFamily="34" charset="0"/>
                <a:cs typeface="Times New Roman" panose="02020603050405020304" pitchFamily="18" charset="0"/>
              </a:rPr>
              <a:t>and read the review</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Visit </a:t>
            </a:r>
            <a:r>
              <a:rPr lang="en-GB" sz="1600" u="sng" dirty="0">
                <a:solidFill>
                  <a:srgbClr val="0563C1"/>
                </a:solidFill>
                <a:effectLst/>
                <a:latin typeface="Bahnschrift" panose="020B0502040204020203" pitchFamily="34" charset="0"/>
                <a:ea typeface="Calibri" panose="020F0502020204030204" pitchFamily="34" charset="0"/>
                <a:cs typeface="Times New Roman" panose="02020603050405020304" pitchFamily="18" charset="0"/>
                <a:hlinkClick r:id="rId3"/>
              </a:rPr>
              <a:t>https://goodonyou.eco/category/rated/</a:t>
            </a:r>
            <a:r>
              <a:rPr lang="en-GB" sz="1600" dirty="0">
                <a:effectLst/>
                <a:latin typeface="Bahnschrift" panose="020B0502040204020203" pitchFamily="34" charset="0"/>
                <a:ea typeface="Calibri" panose="020F0502020204030204" pitchFamily="34" charset="0"/>
                <a:cs typeface="Times New Roman" panose="02020603050405020304" pitchFamily="18" charset="0"/>
              </a:rPr>
              <a:t> and search for the brand you are researching. You could use ‘ctrl and f’ on your keyboard to speed up your search within the ‘Rating’ webpage</a:t>
            </a:r>
          </a:p>
          <a:p>
            <a:pPr lvl="0">
              <a:lnSpc>
                <a:spcPct val="107000"/>
              </a:lnSpc>
              <a:spcAft>
                <a:spcPts val="800"/>
              </a:spcAft>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Discuss: </a:t>
            </a:r>
          </a:p>
          <a:p>
            <a:pPr marL="342900" lvl="0" indent="-342900">
              <a:lnSpc>
                <a:spcPct val="107000"/>
              </a:lnSpc>
              <a:spcAft>
                <a:spcPts val="800"/>
              </a:spcAft>
              <a:buFont typeface="Symbol" panose="05050102010706020507" pitchFamily="18" charset="2"/>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How do you feel about everything you have looked at? </a:t>
            </a:r>
          </a:p>
          <a:p>
            <a:pPr marL="342900" lvl="0" indent="-342900">
              <a:lnSpc>
                <a:spcPct val="107000"/>
              </a:lnSpc>
              <a:spcAft>
                <a:spcPts val="800"/>
              </a:spcAft>
              <a:buFont typeface="Symbol" panose="05050102010706020507" pitchFamily="18" charset="2"/>
              <a:buChar char=""/>
              <a:tabLst>
                <a:tab pos="1466850" algn="l"/>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Do the adverts you have looked at compare to the information in the review and the article you found on Good on You? </a:t>
            </a:r>
          </a:p>
        </p:txBody>
      </p:sp>
      <p:pic>
        <p:nvPicPr>
          <p:cNvPr id="4" name="Picture 3" descr="A picture containing text, weapon&#10;&#10;Description automatically generated">
            <a:extLst>
              <a:ext uri="{FF2B5EF4-FFF2-40B4-BE49-F238E27FC236}">
                <a16:creationId xmlns:a16="http://schemas.microsoft.com/office/drawing/2014/main" id="{DEFD5A5C-C1C1-4A34-95CF-918EB6F3B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145" y="363569"/>
            <a:ext cx="5127855" cy="1612793"/>
          </a:xfrm>
          <a:prstGeom prst="rect">
            <a:avLst/>
          </a:prstGeom>
        </p:spPr>
      </p:pic>
    </p:spTree>
    <p:extLst>
      <p:ext uri="{BB962C8B-B14F-4D97-AF65-F5344CB8AC3E}">
        <p14:creationId xmlns:p14="http://schemas.microsoft.com/office/powerpoint/2010/main" val="175448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2307F-45B4-4FFB-AF93-F70E2E24FF1E}"/>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3A52543-62C7-454E-B62D-7E93F948CF1A}"/>
              </a:ext>
            </a:extLst>
          </p:cNvPr>
          <p:cNvSpPr txBox="1"/>
          <p:nvPr/>
        </p:nvSpPr>
        <p:spPr>
          <a:xfrm>
            <a:off x="1236000" y="406182"/>
            <a:ext cx="9720000" cy="3406061"/>
          </a:xfrm>
          <a:prstGeom prst="rect">
            <a:avLst/>
          </a:prstGeom>
          <a:noFill/>
        </p:spPr>
        <p:txBody>
          <a:bodyPr wrap="square" lIns="0" tIns="0" rIns="0" bIns="0" rtlCol="0" anchor="t">
            <a:spAutoFit/>
          </a:bodyPr>
          <a:lstStyle/>
          <a:p>
            <a:pPr>
              <a:spcAft>
                <a:spcPts val="800"/>
              </a:spcAft>
            </a:pPr>
            <a:r>
              <a:rPr lang="en-GB" sz="1600" dirty="0">
                <a:latin typeface="Bahnschrift" panose="020B0502040204020203" pitchFamily="34" charset="0"/>
                <a:ea typeface="Calibri" panose="020F0502020204030204" pitchFamily="34" charset="0"/>
              </a:rPr>
              <a:t>To help you, when you consider which brands to choose from, one tool you can use is the</a:t>
            </a:r>
          </a:p>
          <a:p>
            <a:pPr>
              <a:spcAft>
                <a:spcPts val="800"/>
              </a:spcAft>
            </a:pPr>
            <a:r>
              <a:rPr lang="en-GB" sz="1600" b="1" dirty="0">
                <a:effectLst/>
                <a:latin typeface="Bahnschrift" panose="020B0502040204020203" pitchFamily="34" charset="0"/>
                <a:ea typeface="Calibri" panose="020F0502020204030204" pitchFamily="34" charset="0"/>
              </a:rPr>
              <a:t>Fashion Revolution Transparency Index</a:t>
            </a:r>
            <a:r>
              <a:rPr lang="en-GB" sz="1600" dirty="0">
                <a:effectLst/>
                <a:latin typeface="Bahnschrift" panose="020B0502040204020203" pitchFamily="34" charset="0"/>
                <a:ea typeface="Calibri" panose="020F0502020204030204" pitchFamily="34" charset="0"/>
              </a:rPr>
              <a:t> </a:t>
            </a:r>
            <a:r>
              <a:rPr lang="en-GB" sz="1600" dirty="0">
                <a:effectLst/>
                <a:latin typeface="Bahnschrift" panose="020B0502040204020203" pitchFamily="34" charset="0"/>
                <a:ea typeface="Calibri" panose="020F0502020204030204" pitchFamily="34" charset="0"/>
                <a:hlinkClick r:id="rId2"/>
              </a:rPr>
              <a:t>https://www.fashionrevolution.org/about/transparency/</a:t>
            </a:r>
            <a:r>
              <a:rPr lang="en-GB" sz="1600" dirty="0">
                <a:effectLst/>
                <a:latin typeface="Bahnschrift" panose="020B0502040204020203" pitchFamily="34" charset="0"/>
                <a:ea typeface="Calibri" panose="020F0502020204030204" pitchFamily="34" charset="0"/>
              </a:rPr>
              <a:t> </a:t>
            </a:r>
            <a:endParaRPr lang="en-GB" sz="1600" dirty="0">
              <a:latin typeface="Bahnschrift" panose="020B0502040204020203" pitchFamily="34" charset="0"/>
              <a:ea typeface="Calibri" panose="020F0502020204030204" pitchFamily="34" charset="0"/>
            </a:endParaRPr>
          </a:p>
          <a:p>
            <a:pPr>
              <a:spcAft>
                <a:spcPts val="800"/>
              </a:spcAft>
            </a:pPr>
            <a:r>
              <a:rPr lang="en-GB" sz="1600" dirty="0">
                <a:effectLst/>
                <a:latin typeface="Bahnschrift" panose="020B0502040204020203" pitchFamily="34" charset="0"/>
                <a:ea typeface="Calibri" panose="020F0502020204030204" pitchFamily="34" charset="0"/>
              </a:rPr>
              <a:t>Fashion Revolution explains that:</a:t>
            </a:r>
            <a:endParaRPr lang="en-GB" sz="1600" dirty="0">
              <a:latin typeface="Bahnschrift" panose="020B0502040204020203" pitchFamily="34" charset="0"/>
              <a:ea typeface="Calibri" panose="020F0502020204030204" pitchFamily="34" charset="0"/>
            </a:endParaRPr>
          </a:p>
          <a:p>
            <a:pPr algn="ctr">
              <a:spcAft>
                <a:spcPts val="800"/>
              </a:spcAft>
            </a:pPr>
            <a:r>
              <a:rPr lang="en-GB" b="1" dirty="0">
                <a:effectLst/>
                <a:latin typeface="Bahnschrift" panose="020B0502040204020203" pitchFamily="34" charset="0"/>
                <a:ea typeface="Calibri" panose="020F0502020204030204" pitchFamily="34" charset="0"/>
              </a:rPr>
              <a:t>‘</a:t>
            </a:r>
            <a:r>
              <a:rPr lang="en-GB" b="1" dirty="0">
                <a:solidFill>
                  <a:srgbClr val="000000"/>
                </a:solidFill>
                <a:effectLst/>
                <a:latin typeface="Bahnschrift" panose="020B0502040204020203" pitchFamily="34" charset="0"/>
                <a:ea typeface="Times New Roman" panose="02020603050405020304" pitchFamily="18" charset="0"/>
              </a:rPr>
              <a:t>Transparency is the public disclosure of information that enables people to hold decision makers to account. For the fashion industry, it means sharing information about supply chains, business practices and the impacts of these practices on workers, communities and the environment. Transparency is crucial for connecting the dots of the problems in the fashion industry and understanding how to fix them. Transparency is vital for holding major brands accountable for their human rights and environmental impacts across their supply chains.’ </a:t>
            </a:r>
            <a:endParaRPr lang="en-GB" b="1" dirty="0">
              <a:solidFill>
                <a:srgbClr val="000000"/>
              </a:solidFill>
              <a:latin typeface="Bahnschrift" panose="020B0502040204020203" pitchFamily="34" charset="0"/>
            </a:endParaRPr>
          </a:p>
          <a:p>
            <a:pPr>
              <a:spcAft>
                <a:spcPts val="800"/>
              </a:spcAft>
            </a:pPr>
            <a:endParaRPr lang="en-GB" sz="1600" b="1" dirty="0">
              <a:solidFill>
                <a:srgbClr val="000000"/>
              </a:solidFill>
              <a:latin typeface="Bahnschrift"/>
            </a:endParaRPr>
          </a:p>
          <a:p>
            <a:pPr>
              <a:spcAft>
                <a:spcPts val="800"/>
              </a:spcAft>
            </a:pPr>
            <a:endParaRPr lang="en-GB" sz="1600" dirty="0">
              <a:latin typeface="Bahnschrift"/>
            </a:endParaRPr>
          </a:p>
        </p:txBody>
      </p:sp>
      <p:pic>
        <p:nvPicPr>
          <p:cNvPr id="4" name="Picture 3" descr="A picture containing text&#10;&#10;Description automatically generated">
            <a:extLst>
              <a:ext uri="{FF2B5EF4-FFF2-40B4-BE49-F238E27FC236}">
                <a16:creationId xmlns:a16="http://schemas.microsoft.com/office/drawing/2014/main" id="{E00E2B32-BE05-4B3B-B3DC-D60C9CA08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872" y="3638162"/>
            <a:ext cx="3618721" cy="3045105"/>
          </a:xfrm>
          <a:prstGeom prst="rect">
            <a:avLst/>
          </a:prstGeom>
        </p:spPr>
      </p:pic>
      <p:sp>
        <p:nvSpPr>
          <p:cNvPr id="2" name="TextBox 1">
            <a:extLst>
              <a:ext uri="{FF2B5EF4-FFF2-40B4-BE49-F238E27FC236}">
                <a16:creationId xmlns:a16="http://schemas.microsoft.com/office/drawing/2014/main" id="{8EE66326-79CE-4E1D-BA22-7478017C0A67}"/>
              </a:ext>
            </a:extLst>
          </p:cNvPr>
          <p:cNvSpPr txBox="1"/>
          <p:nvPr/>
        </p:nvSpPr>
        <p:spPr>
          <a:xfrm>
            <a:off x="1422400" y="3938588"/>
            <a:ext cx="5918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Bahnschrift"/>
              </a:rPr>
              <a:t>Task 7 : </a:t>
            </a:r>
            <a:r>
              <a:rPr lang="en-GB" dirty="0">
                <a:latin typeface="Bahnschrift"/>
              </a:rPr>
              <a:t>Open the 2021 Fashion Revolution Transparency </a:t>
            </a:r>
            <a:r>
              <a:rPr lang="en-GB">
                <a:latin typeface="Bahnschrift"/>
              </a:rPr>
              <a:t>Index using the link above. Navigate to page 38.</a:t>
            </a:r>
            <a:endParaRPr lang="en-GB">
              <a:ea typeface="+mn-lt"/>
              <a:cs typeface="+mn-lt"/>
            </a:endParaRPr>
          </a:p>
          <a:p>
            <a:pPr algn="l"/>
            <a:endParaRPr lang="en-GB" dirty="0">
              <a:latin typeface="Bahnschrift"/>
              <a:cs typeface="Calibri"/>
            </a:endParaRPr>
          </a:p>
          <a:p>
            <a:r>
              <a:rPr lang="en-GB">
                <a:latin typeface="Bahnschrift"/>
                <a:cs typeface="Calibri"/>
              </a:rPr>
              <a:t>Which brands do you recognise?</a:t>
            </a:r>
            <a:endParaRPr lang="en-GB" dirty="0">
              <a:latin typeface="Bahnschrift"/>
              <a:cs typeface="Calibri"/>
            </a:endParaRPr>
          </a:p>
          <a:p>
            <a:r>
              <a:rPr lang="en-GB">
                <a:latin typeface="Bahnschrift"/>
                <a:cs typeface="Calibri"/>
              </a:rPr>
              <a:t>How do they score on the transparency index? </a:t>
            </a:r>
          </a:p>
          <a:p>
            <a:endParaRPr lang="en-GB" dirty="0">
              <a:latin typeface="Calibri" panose="020F0502020204030204"/>
              <a:cs typeface="Calibri"/>
            </a:endParaRPr>
          </a:p>
        </p:txBody>
      </p:sp>
    </p:spTree>
    <p:extLst>
      <p:ext uri="{BB962C8B-B14F-4D97-AF65-F5344CB8AC3E}">
        <p14:creationId xmlns:p14="http://schemas.microsoft.com/office/powerpoint/2010/main" val="365489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3B46A-9CE5-4E3B-9EFF-AFE777A71FF3}"/>
              </a:ext>
            </a:extLst>
          </p:cNvPr>
          <p:cNvSpPr/>
          <p:nvPr/>
        </p:nvSpPr>
        <p:spPr>
          <a:xfrm>
            <a:off x="862642" y="0"/>
            <a:ext cx="10481094" cy="594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778672D-0DAB-4631-BC9B-749F0D6B0243}"/>
              </a:ext>
            </a:extLst>
          </p:cNvPr>
          <p:cNvSpPr txBox="1"/>
          <p:nvPr/>
        </p:nvSpPr>
        <p:spPr>
          <a:xfrm>
            <a:off x="1236000" y="406182"/>
            <a:ext cx="9720000" cy="1579920"/>
          </a:xfrm>
          <a:prstGeom prst="rect">
            <a:avLst/>
          </a:prstGeom>
          <a:noFill/>
        </p:spPr>
        <p:txBody>
          <a:bodyPr wrap="square" lIns="0" tIns="0" rIns="0" bIns="0" rtlCol="0">
            <a:spAutoFit/>
          </a:bodyPr>
          <a:lstStyle/>
          <a:p>
            <a:pPr>
              <a:spcAft>
                <a:spcPts val="800"/>
              </a:spcAft>
            </a:pPr>
            <a:r>
              <a:rPr lang="en-GB" sz="1600" dirty="0">
                <a:latin typeface="Bahnschrift" panose="020B0502040204020203" pitchFamily="34" charset="0"/>
                <a:ea typeface="Calibri" panose="020F0502020204030204" pitchFamily="34" charset="0"/>
              </a:rPr>
              <a:t>Discuss: </a:t>
            </a:r>
          </a:p>
          <a:p>
            <a:pPr marL="285750" indent="-285750">
              <a:buFont typeface="Arial" panose="020B0604020202020204" pitchFamily="34" charset="0"/>
              <a:buChar char="•"/>
            </a:pPr>
            <a:r>
              <a:rPr lang="en-GB" sz="1600" dirty="0">
                <a:latin typeface="Bahnschrift" panose="020B0502040204020203" pitchFamily="34" charset="0"/>
                <a:ea typeface="Calibri" panose="020F0502020204030204" pitchFamily="34" charset="0"/>
              </a:rPr>
              <a:t>How many </a:t>
            </a:r>
            <a:r>
              <a:rPr lang="en-GB" sz="1600" dirty="0">
                <a:effectLst/>
                <a:latin typeface="Bahnschrift" panose="020B0502040204020203" pitchFamily="34" charset="0"/>
                <a:ea typeface="Calibri" panose="020F0502020204030204" pitchFamily="34" charset="0"/>
              </a:rPr>
              <a:t>brands scored over 80%? </a:t>
            </a:r>
            <a:endParaRPr lang="en-GB" sz="1600" dirty="0">
              <a:latin typeface="Bahnschrift" panose="020B0502040204020203" pitchFamily="34" charset="0"/>
              <a:ea typeface="Calibri" panose="020F0502020204030204" pitchFamily="34" charset="0"/>
            </a:endParaRPr>
          </a:p>
          <a:p>
            <a:pPr marL="285750" indent="-285750">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rPr>
              <a:t>How many brands scored 0%?</a:t>
            </a:r>
            <a:endParaRPr lang="en-GB" sz="1600" dirty="0">
              <a:latin typeface="Bahnschrift" panose="020B0502040204020203" pitchFamily="34" charset="0"/>
              <a:ea typeface="Calibri" panose="020F0502020204030204" pitchFamily="34" charset="0"/>
            </a:endParaRPr>
          </a:p>
          <a:p>
            <a:pPr marL="285750" indent="-285750">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rPr>
              <a:t>Why do you think this is? </a:t>
            </a:r>
            <a:endParaRPr lang="en-GB" sz="1600" dirty="0">
              <a:latin typeface="Bahnschrift" panose="020B0502040204020203" pitchFamily="34" charset="0"/>
            </a:endParaRPr>
          </a:p>
          <a:p>
            <a:pPr marL="285750" indent="-285750">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How could high street brands improve their rating? </a:t>
            </a:r>
            <a:endParaRPr lang="en-GB" sz="1600" dirty="0">
              <a:latin typeface="Bahnschrift" panose="020B0502040204020203"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What actions do brands need to take? </a:t>
            </a:r>
          </a:p>
        </p:txBody>
      </p:sp>
      <p:pic>
        <p:nvPicPr>
          <p:cNvPr id="10" name="Picture 9">
            <a:extLst>
              <a:ext uri="{FF2B5EF4-FFF2-40B4-BE49-F238E27FC236}">
                <a16:creationId xmlns:a16="http://schemas.microsoft.com/office/drawing/2014/main" id="{51E3F596-35DD-4B50-8EBF-1A6A586719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 y="6309323"/>
            <a:ext cx="12191972" cy="12188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B43A8B1A-16EA-40AA-A0B5-9D084D084150}"/>
              </a:ext>
            </a:extLst>
          </p:cNvPr>
          <p:cNvPicPr>
            <a:picLocks noChangeAspect="1"/>
          </p:cNvPicPr>
          <p:nvPr/>
        </p:nvPicPr>
        <p:blipFill rotWithShape="1">
          <a:blip r:embed="rId3">
            <a:extLst>
              <a:ext uri="{28A0092B-C50C-407E-A947-70E740481C1C}">
                <a14:useLocalDpi xmlns:a14="http://schemas.microsoft.com/office/drawing/2010/main" val="0"/>
              </a:ext>
            </a:extLst>
          </a:blip>
          <a:srcRect l="-69" t="6954" r="69" b="34418"/>
          <a:stretch/>
        </p:blipFill>
        <p:spPr>
          <a:xfrm>
            <a:off x="862642" y="1699491"/>
            <a:ext cx="10466716" cy="4243448"/>
          </a:xfrm>
          <a:prstGeom prst="rect">
            <a:avLst/>
          </a:prstGeom>
        </p:spPr>
      </p:pic>
    </p:spTree>
    <p:extLst>
      <p:ext uri="{BB962C8B-B14F-4D97-AF65-F5344CB8AC3E}">
        <p14:creationId xmlns:p14="http://schemas.microsoft.com/office/powerpoint/2010/main" val="985381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263D21FAC94745A3142C28F03FCF6A" ma:contentTypeVersion="12" ma:contentTypeDescription="Create a new document." ma:contentTypeScope="" ma:versionID="6085d5b52d3050968965c98dc74630c5">
  <xsd:schema xmlns:xsd="http://www.w3.org/2001/XMLSchema" xmlns:xs="http://www.w3.org/2001/XMLSchema" xmlns:p="http://schemas.microsoft.com/office/2006/metadata/properties" xmlns:ns2="ce7d247e-8c45-4b49-a02e-3aee3a44064f" xmlns:ns3="f972fcf9-0594-42b1-883a-3078249ab3e5" targetNamespace="http://schemas.microsoft.com/office/2006/metadata/properties" ma:root="true" ma:fieldsID="454379f58e49e8d5046ce0b4e367e08e" ns2:_="" ns3:_="">
    <xsd:import namespace="ce7d247e-8c45-4b49-a02e-3aee3a44064f"/>
    <xsd:import namespace="f972fcf9-0594-42b1-883a-3078249ab3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7d247e-8c45-4b49-a02e-3aee3a4406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72fcf9-0594-42b1-883a-3078249ab3e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67ACAA-C1C4-4B88-A91C-8BB5D6241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7d247e-8c45-4b49-a02e-3aee3a44064f"/>
    <ds:schemaRef ds:uri="f972fcf9-0594-42b1-883a-3078249ab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6AAA38-2715-47DB-87A0-1E17B09FCBE0}">
  <ds:schemaRefs>
    <ds:schemaRef ds:uri="http://schemas.microsoft.com/sharepoint/v3/contenttype/forms"/>
  </ds:schemaRefs>
</ds:datastoreItem>
</file>

<file path=customXml/itemProps3.xml><?xml version="1.0" encoding="utf-8"?>
<ds:datastoreItem xmlns:ds="http://schemas.openxmlformats.org/officeDocument/2006/customXml" ds:itemID="{E60B54A2-339E-4C2B-9408-6A9DABBB814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3027</TotalTime>
  <Words>696</Words>
  <Application>Microsoft Office PowerPoint</Application>
  <PresentationFormat>Widescreen</PresentationFormat>
  <Paragraphs>41</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Bahnschrift</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Threads</dc:title>
  <dc:creator>Paul Jackson</dc:creator>
  <cp:lastModifiedBy>Paul Jackson</cp:lastModifiedBy>
  <cp:revision>59</cp:revision>
  <dcterms:created xsi:type="dcterms:W3CDTF">2022-01-25T10:13:48Z</dcterms:created>
  <dcterms:modified xsi:type="dcterms:W3CDTF">2022-02-16T11:18:47Z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0x01010016263D21FAC94745A3142C28F03FCF6A</vt:lpwstr>
  </property>
</Properties>
</file>