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5" r:id="rId7"/>
    <p:sldId id="258" r:id="rId8"/>
    <p:sldId id="259" r:id="rId9"/>
    <p:sldId id="260" r:id="rId10"/>
    <p:sldId id="261" r:id="rId11"/>
    <p:sldId id="266" r:id="rId12"/>
    <p:sldId id="267" r:id="rId13"/>
    <p:sldId id="268" r:id="rId14"/>
    <p:sldId id="269" r:id="rId15"/>
    <p:sldId id="270" r:id="rId16"/>
    <p:sldId id="271" r:id="rId17"/>
    <p:sldId id="272" r:id="rId18"/>
    <p:sldId id="273" r:id="rId19"/>
    <p:sldId id="274" r:id="rId20"/>
    <p:sldId id="275" r:id="rId21"/>
    <p:sldId id="276" r:id="rId22"/>
    <p:sldId id="262" r:id="rId23"/>
    <p:sldId id="263"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F88552-AE61-3733-5B49-809C958ED202}" name="Ruth.Millett" initials="Ru" userId="S::ruth.millett_birminghammuseums.org.uk#ext#@bham.onmicrosoft.com::0898d528-816a-42c7-bfa0-ac0b08271e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99"/>
    <a:srgbClr val="2A865B"/>
    <a:srgbClr val="79A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135B3-BA6D-4AF1-AECF-7A003049EEF6}" v="3" dt="2022-02-15T09:44:28.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4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Millett" userId="S::ruth.millett_birminghammuseums.org.uk#ext#@bham.onmicrosoft.com::0898d528-816a-42c7-bfa0-ac0b08271ede" providerId="AD" clId="Web-{0B2135B3-BA6D-4AF1-AECF-7A003049EEF6}"/>
    <pc:docChg chg="mod">
      <pc:chgData name="Ruth.Millett" userId="S::ruth.millett_birminghammuseums.org.uk#ext#@bham.onmicrosoft.com::0898d528-816a-42c7-bfa0-ac0b08271ede" providerId="AD" clId="Web-{0B2135B3-BA6D-4AF1-AECF-7A003049EEF6}" dt="2022-02-15T09:44:28.212" v="2"/>
      <pc:docMkLst>
        <pc:docMk/>
      </pc:docMkLst>
      <pc:sldChg chg="addCm">
        <pc:chgData name="Ruth.Millett" userId="S::ruth.millett_birminghammuseums.org.uk#ext#@bham.onmicrosoft.com::0898d528-816a-42c7-bfa0-ac0b08271ede" providerId="AD" clId="Web-{0B2135B3-BA6D-4AF1-AECF-7A003049EEF6}" dt="2022-02-15T09:42:42.334" v="1"/>
        <pc:sldMkLst>
          <pc:docMk/>
          <pc:sldMk cId="7662984" sldId="257"/>
        </pc:sldMkLst>
      </pc:sldChg>
      <pc:sldChg chg="addCm">
        <pc:chgData name="Ruth.Millett" userId="S::ruth.millett_birminghammuseums.org.uk#ext#@bham.onmicrosoft.com::0898d528-816a-42c7-bfa0-ac0b08271ede" providerId="AD" clId="Web-{0B2135B3-BA6D-4AF1-AECF-7A003049EEF6}" dt="2022-02-15T09:44:28.212" v="2"/>
        <pc:sldMkLst>
          <pc:docMk/>
          <pc:sldMk cId="3654899980" sldId="26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45A0-7B01-478E-85F1-0BF81BE271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F632EE-E3BD-4B7D-96B1-E66A1AAB76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F1C14AA-60B5-4B77-AC2D-75ABF4D1E787}"/>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C9DE512C-EB10-471F-8314-4DF32E0EF3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ED0533-5911-4659-8B58-9210421A124F}"/>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1574941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AE3D3-77A6-4805-9720-98B9E71AA50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42AF50-E3D3-44FD-ADC2-8CA71F3832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4AA052-1219-495B-85F7-36C4AE283B65}"/>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3AD33DD8-3D86-4C44-AB5A-3F4C1AFAB1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E11682-C7DE-4A76-9476-B86875BACEB3}"/>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169127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05B276-0D6F-4FDB-9426-FDAE3AEBEF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CD4AA1-D54E-4E2A-835E-40F578D773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A48F-08F2-4F12-93C0-73924CA9FFAA}"/>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56A09E89-D57E-413E-B852-57EF883F16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A1A8AD-AEE5-4D42-A3D5-77DBD79B1138}"/>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1134680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2259D-BD40-4C63-AEF2-1D54450C88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5B0654-7BF3-4B8E-A544-5161A016DF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2F257D-D73E-49B9-AA3E-BE8F8D6B4361}"/>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BB2899D9-138F-4B66-80B4-660C9D2B32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4FBEB9-F415-448F-95E1-C9647B09A5B7}"/>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715491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4D8F-3EED-4460-801D-38A5379BC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CB16675-8D81-44C7-A6EE-264F322C56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487216-069D-45FC-827A-6A573BCAC2AF}"/>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FCC78195-98E6-487C-815A-3FCEFF1EBD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C7D9B2-6DA8-4266-9059-60ED99CEB8FC}"/>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3219571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FED8-4376-4036-8DF6-BB609F7A5E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A204C6-99B9-4774-8732-2DA31882D9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F6078D-1EA7-4F3A-9142-30C0D4E2FF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B9C382E-234A-4668-A50C-F9BEC5BB0340}"/>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6" name="Footer Placeholder 5">
            <a:extLst>
              <a:ext uri="{FF2B5EF4-FFF2-40B4-BE49-F238E27FC236}">
                <a16:creationId xmlns:a16="http://schemas.microsoft.com/office/drawing/2014/main" id="{E8FACE44-F325-42C9-B623-FB5C78BA71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218948-E1A1-4D2B-9865-C83D40AA4594}"/>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165914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B0A8-4B9C-4009-8CE4-BF92A76E8C2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A60F73-3652-4BAD-A353-51189C8E4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BCE0FB-334F-499C-8A57-9E5203983F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60E762-8028-4A1D-8F47-9B5AA676D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A620C8-C92F-40AC-9B00-657027AA45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F2D5EC8-7FBD-452C-99C4-D94CD42AF832}"/>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8" name="Footer Placeholder 7">
            <a:extLst>
              <a:ext uri="{FF2B5EF4-FFF2-40B4-BE49-F238E27FC236}">
                <a16:creationId xmlns:a16="http://schemas.microsoft.com/office/drawing/2014/main" id="{C7FDB9CF-423F-44BC-B51A-3666FF12A4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3C8553-A36E-4D03-A73A-577BF2CA0893}"/>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327687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350A-B978-4E0A-8EE2-44F68B6AB9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A3F4F5F-4D3A-42C4-B9B1-1C1E6004E3FE}"/>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4" name="Footer Placeholder 3">
            <a:extLst>
              <a:ext uri="{FF2B5EF4-FFF2-40B4-BE49-F238E27FC236}">
                <a16:creationId xmlns:a16="http://schemas.microsoft.com/office/drawing/2014/main" id="{2331BE24-5940-4CE6-A850-2555DF082A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19E911-77D8-4494-87D6-E8636E7BBF75}"/>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313841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C3E9D0-8DBB-4534-A88E-38F5B73E4423}"/>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3" name="Footer Placeholder 2">
            <a:extLst>
              <a:ext uri="{FF2B5EF4-FFF2-40B4-BE49-F238E27FC236}">
                <a16:creationId xmlns:a16="http://schemas.microsoft.com/office/drawing/2014/main" id="{B008152D-6402-4FE7-8C40-DE79D44651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3208DF2-E61E-446D-B133-88DA4F5A9BE1}"/>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92853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FDA9-E6C9-4AB9-82EA-7486F2711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F5DEBC-24A4-454D-93B8-DFF6E388A2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FA6BB1-9570-4638-AAD4-F02F3169D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FA8A8C-2C9D-4347-8E20-30DBE0D853CF}"/>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6" name="Footer Placeholder 5">
            <a:extLst>
              <a:ext uri="{FF2B5EF4-FFF2-40B4-BE49-F238E27FC236}">
                <a16:creationId xmlns:a16="http://schemas.microsoft.com/office/drawing/2014/main" id="{03459D74-3254-4263-B49E-7A08680C24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D77473-58A0-4103-A26E-596487EEE57D}"/>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79414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71F51-DA7F-41F9-B514-DCEE141FDE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D10080-473A-4F90-9F65-4D6DFF7C8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8A6A82-A9CC-446C-BCAA-BFFE13132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4D6BE8-C466-4D7D-946C-203FA66E35EC}"/>
              </a:ext>
            </a:extLst>
          </p:cNvPr>
          <p:cNvSpPr>
            <a:spLocks noGrp="1"/>
          </p:cNvSpPr>
          <p:nvPr>
            <p:ph type="dt" sz="half" idx="10"/>
          </p:nvPr>
        </p:nvSpPr>
        <p:spPr/>
        <p:txBody>
          <a:bodyPr/>
          <a:lstStyle/>
          <a:p>
            <a:fld id="{FA088F5F-D6C2-4AFC-A75E-A9E164718952}" type="datetimeFigureOut">
              <a:rPr lang="en-GB" smtClean="0"/>
              <a:t>16/02/2022</a:t>
            </a:fld>
            <a:endParaRPr lang="en-GB"/>
          </a:p>
        </p:txBody>
      </p:sp>
      <p:sp>
        <p:nvSpPr>
          <p:cNvPr id="6" name="Footer Placeholder 5">
            <a:extLst>
              <a:ext uri="{FF2B5EF4-FFF2-40B4-BE49-F238E27FC236}">
                <a16:creationId xmlns:a16="http://schemas.microsoft.com/office/drawing/2014/main" id="{47B136EA-1DF3-4186-AF8D-399BB1D4FF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0791F5-3CBB-4B97-97BE-7A3C082CDFFA}"/>
              </a:ext>
            </a:extLst>
          </p:cNvPr>
          <p:cNvSpPr>
            <a:spLocks noGrp="1"/>
          </p:cNvSpPr>
          <p:nvPr>
            <p:ph type="sldNum" sz="quarter" idx="12"/>
          </p:nvPr>
        </p:nvSpPr>
        <p:spPr/>
        <p:txBody>
          <a:bodyPr/>
          <a:lstStyle/>
          <a:p>
            <a:fld id="{B9C446C9-9232-4EBC-821F-780B13EF0055}" type="slidenum">
              <a:rPr lang="en-GB" smtClean="0"/>
              <a:t>‹#›</a:t>
            </a:fld>
            <a:endParaRPr lang="en-GB"/>
          </a:p>
        </p:txBody>
      </p:sp>
    </p:spTree>
    <p:extLst>
      <p:ext uri="{BB962C8B-B14F-4D97-AF65-F5344CB8AC3E}">
        <p14:creationId xmlns:p14="http://schemas.microsoft.com/office/powerpoint/2010/main" val="3004620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75000" sy="75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C0011-E4C0-434C-B834-F46A1377C7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3807EC-8EAF-4D3D-BF8E-9ABB5B3610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64FA90-4868-48E8-BEB1-8D774C1F14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88F5F-D6C2-4AFC-A75E-A9E164718952}" type="datetimeFigureOut">
              <a:rPr lang="en-GB" smtClean="0"/>
              <a:t>16/02/2022</a:t>
            </a:fld>
            <a:endParaRPr lang="en-GB"/>
          </a:p>
        </p:txBody>
      </p:sp>
      <p:sp>
        <p:nvSpPr>
          <p:cNvPr id="5" name="Footer Placeholder 4">
            <a:extLst>
              <a:ext uri="{FF2B5EF4-FFF2-40B4-BE49-F238E27FC236}">
                <a16:creationId xmlns:a16="http://schemas.microsoft.com/office/drawing/2014/main" id="{E4C57922-C86A-4288-81BE-9E00A9AC4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2CE422-E222-41B7-BD2B-2CFC0D87E3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446C9-9232-4EBC-821F-780B13EF0055}" type="slidenum">
              <a:rPr lang="en-GB" smtClean="0"/>
              <a:t>‹#›</a:t>
            </a:fld>
            <a:endParaRPr lang="en-GB"/>
          </a:p>
        </p:txBody>
      </p:sp>
    </p:spTree>
    <p:extLst>
      <p:ext uri="{BB962C8B-B14F-4D97-AF65-F5344CB8AC3E}">
        <p14:creationId xmlns:p14="http://schemas.microsoft.com/office/powerpoint/2010/main" val="744246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n.wikipedia.org/wiki/Spandex"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n.wikipedia.org/wiki/Polyester"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sbs-zipper.com/blog/what-are-the-manufacturing-materials-of-metal-buttons/" TargetMode="Externa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issuu.com/fashionrevolution/docs/fashiontransparencyindex_2021"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Denim" TargetMode="External"/><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jfif"/><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en.wikipedia.org/wiki/Cotton"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C59810-8AD1-4D73-B8ED-8FC68936D891}"/>
              </a:ext>
            </a:extLst>
          </p:cNvPr>
          <p:cNvPicPr>
            <a:picLocks noChangeAspect="1"/>
          </p:cNvPicPr>
          <p:nvPr/>
        </p:nvPicPr>
        <p:blipFill rotWithShape="1">
          <a:blip r:embed="rId2">
            <a:extLst>
              <a:ext uri="{28A0092B-C50C-407E-A947-70E740481C1C}">
                <a14:useLocalDpi xmlns:a14="http://schemas.microsoft.com/office/drawing/2010/main" val="0"/>
              </a:ext>
            </a:extLst>
          </a:blip>
          <a:srcRect l="2017" t="-2472" r="6029" b="73592"/>
          <a:stretch/>
        </p:blipFill>
        <p:spPr>
          <a:xfrm>
            <a:off x="4411087" y="3607356"/>
            <a:ext cx="3369825" cy="2021938"/>
          </a:xfrm>
          <a:prstGeom prst="rect">
            <a:avLst/>
          </a:prstGeom>
        </p:spPr>
      </p:pic>
      <p:pic>
        <p:nvPicPr>
          <p:cNvPr id="10" name="Picture 9">
            <a:extLst>
              <a:ext uri="{FF2B5EF4-FFF2-40B4-BE49-F238E27FC236}">
                <a16:creationId xmlns:a16="http://schemas.microsoft.com/office/drawing/2014/main" id="{9739106D-E377-4918-BE16-613DEA69E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899" y="5629293"/>
            <a:ext cx="10408941" cy="102717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AD377B69-2C12-4613-85C8-49C90461B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80000">
            <a:off x="8262241" y="1863116"/>
            <a:ext cx="1861144" cy="3834539"/>
          </a:xfrm>
          <a:prstGeom prst="rect">
            <a:avLst/>
          </a:prstGeom>
        </p:spPr>
      </p:pic>
      <p:pic>
        <p:nvPicPr>
          <p:cNvPr id="14" name="Picture 13">
            <a:extLst>
              <a:ext uri="{FF2B5EF4-FFF2-40B4-BE49-F238E27FC236}">
                <a16:creationId xmlns:a16="http://schemas.microsoft.com/office/drawing/2014/main" id="{838C7636-0E52-4AF2-88D1-396E87B320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00673" y="1564"/>
            <a:ext cx="3380239" cy="3605791"/>
          </a:xfrm>
          <a:prstGeom prst="rect">
            <a:avLst/>
          </a:prstGeom>
        </p:spPr>
      </p:pic>
      <p:pic>
        <p:nvPicPr>
          <p:cNvPr id="5" name="Picture 4">
            <a:extLst>
              <a:ext uri="{FF2B5EF4-FFF2-40B4-BE49-F238E27FC236}">
                <a16:creationId xmlns:a16="http://schemas.microsoft.com/office/drawing/2014/main" id="{89EBC312-DC94-43F5-BB46-979E5D1F84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342632"/>
            <a:ext cx="12192000" cy="121889"/>
          </a:xfrm>
          <a:prstGeom prst="rect">
            <a:avLst/>
          </a:prstGeom>
          <a:noFill/>
        </p:spPr>
      </p:pic>
    </p:spTree>
    <p:extLst>
      <p:ext uri="{BB962C8B-B14F-4D97-AF65-F5344CB8AC3E}">
        <p14:creationId xmlns:p14="http://schemas.microsoft.com/office/powerpoint/2010/main" val="48204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1874167"/>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2% Elastane, so what is Elastane?</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Elastane is also called by the brand names Spandex and Lycra. </a:t>
            </a: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‘Spandex’ is an anagram of ‘expands’. </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It is a synthetic fibre made of </a:t>
            </a:r>
            <a:r>
              <a:rPr lang="en-GB" sz="1600" b="0" i="0" u="none" strike="noStrike" kern="1200" cap="none" spc="-5" baseline="0" dirty="0">
                <a:solidFill>
                  <a:srgbClr val="000000"/>
                </a:solidFill>
                <a:uFillTx/>
                <a:latin typeface="Bahnschrift" panose="020B0502040204020203" pitchFamily="34" charset="0"/>
                <a:ea typeface="Calibri" pitchFamily="34"/>
                <a:cs typeface="Arial" pitchFamily="34"/>
              </a:rPr>
              <a:t>a long chain polymer called a </a:t>
            </a: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polyester-polyurea copolymer. </a:t>
            </a:r>
            <a:b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br>
            <a:r>
              <a:rPr lang="en-GB" sz="1400" b="0" i="0" u="none" strike="noStrike" kern="1200" cap="none" spc="0" baseline="0" dirty="0">
                <a:solidFill>
                  <a:srgbClr val="000000"/>
                </a:solidFill>
                <a:uFillTx/>
                <a:latin typeface="Bahnschrift" panose="020B0502040204020203" pitchFamily="34" charset="0"/>
                <a:ea typeface="Calibri" pitchFamily="34"/>
                <a:cs typeface="Arial" pitchFamily="34"/>
              </a:rPr>
              <a:t>You can learn more here: </a:t>
            </a:r>
            <a:r>
              <a:rPr lang="en-GB" sz="1400" b="0" i="0" u="none" strike="noStrike" kern="1200" cap="none" spc="0" baseline="0" dirty="0">
                <a:solidFill>
                  <a:srgbClr val="000000"/>
                </a:solidFill>
                <a:uFillTx/>
                <a:latin typeface="Bahnschrift" panose="020B0502040204020203" pitchFamily="34" charset="0"/>
                <a:ea typeface="Calibri" pitchFamily="34"/>
                <a:cs typeface="Arial" pitchFamily="34"/>
                <a:hlinkClick r:id="rId2"/>
              </a:rPr>
              <a:t>https://en.wikipedia.org/wiki/Spandex</a:t>
            </a:r>
            <a:r>
              <a:rPr lang="en-GB" sz="1400" b="0" i="0" u="none" strike="noStrike" kern="1200" cap="none" spc="0" baseline="0" dirty="0">
                <a:solidFill>
                  <a:srgbClr val="000000"/>
                </a:solidFill>
                <a:uFillTx/>
                <a:latin typeface="Bahnschrift" panose="020B0502040204020203" pitchFamily="34" charset="0"/>
                <a:ea typeface="Calibri" pitchFamily="34"/>
                <a:cs typeface="Arial" pitchFamily="34"/>
              </a:rPr>
              <a:t>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Elastane is petroleum based, so is made from non-renewable fossil fuels.</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The largest exporters of Elastane are China, USA, and Germany.</a:t>
            </a:r>
          </a:p>
        </p:txBody>
      </p:sp>
      <p:pic>
        <p:nvPicPr>
          <p:cNvPr id="6" name="Picture 5">
            <a:extLst>
              <a:ext uri="{FF2B5EF4-FFF2-40B4-BE49-F238E27FC236}">
                <a16:creationId xmlns:a16="http://schemas.microsoft.com/office/drawing/2014/main" id="{2D1C597D-C4A6-4710-9FDD-D828C77FD56A}"/>
              </a:ext>
            </a:extLst>
          </p:cNvPr>
          <p:cNvPicPr>
            <a:picLocks noChangeAspect="1"/>
          </p:cNvPicPr>
          <p:nvPr/>
        </p:nvPicPr>
        <p:blipFill>
          <a:blip r:embed="rId3"/>
          <a:srcRect/>
          <a:stretch>
            <a:fillRect/>
          </a:stretch>
        </p:blipFill>
        <p:spPr>
          <a:xfrm>
            <a:off x="3657602" y="3089559"/>
            <a:ext cx="4876796" cy="1676396"/>
          </a:xfrm>
          <a:prstGeom prst="rect">
            <a:avLst/>
          </a:prstGeom>
          <a:noFill/>
          <a:ln cap="flat">
            <a:noFill/>
          </a:ln>
        </p:spPr>
      </p:pic>
      <p:sp>
        <p:nvSpPr>
          <p:cNvPr id="7" name="TextBox 3">
            <a:extLst>
              <a:ext uri="{FF2B5EF4-FFF2-40B4-BE49-F238E27FC236}">
                <a16:creationId xmlns:a16="http://schemas.microsoft.com/office/drawing/2014/main" id="{06F08B30-5ABB-4D20-B8B7-709DFB256B82}"/>
              </a:ext>
            </a:extLst>
          </p:cNvPr>
          <p:cNvSpPr txBox="1"/>
          <p:nvPr/>
        </p:nvSpPr>
        <p:spPr>
          <a:xfrm>
            <a:off x="3657602" y="5037198"/>
            <a:ext cx="4876796" cy="338554"/>
          </a:xfrm>
          <a:prstGeom prst="rect">
            <a:avLst/>
          </a:prstGeom>
          <a:noFill/>
          <a:ln cap="flat">
            <a:noFill/>
          </a:ln>
        </p:spPr>
        <p:txBody>
          <a:bodyPr vert="horz" wrap="square" lIns="91440" tIns="45720" rIns="91440" bIns="45720" anchor="ctr" anchorCtr="1"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cs typeface="Arial" pitchFamily="34"/>
              </a:rPr>
              <a:t>The chemical structure of elastane</a:t>
            </a:r>
          </a:p>
        </p:txBody>
      </p:sp>
    </p:spTree>
    <p:extLst>
      <p:ext uri="{BB962C8B-B14F-4D97-AF65-F5344CB8AC3E}">
        <p14:creationId xmlns:p14="http://schemas.microsoft.com/office/powerpoint/2010/main" val="1166412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2552815"/>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What is the environmental impact of Elastane?</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Elastane is petroleum based, so is made from non-renewable fossil fuels. Extracting and </a:t>
            </a:r>
            <a:r>
              <a:rPr lang="en-GB" sz="1600" b="0" i="0" u="none" strike="noStrike" kern="1200" cap="none" spc="0" baseline="0" dirty="0">
                <a:solidFill>
                  <a:srgbClr val="222222"/>
                </a:solidFill>
                <a:uFillTx/>
                <a:latin typeface="Bahnschrift" panose="020B0502040204020203" pitchFamily="34" charset="0"/>
                <a:ea typeface="Calibri" pitchFamily="34"/>
                <a:cs typeface="Arial" pitchFamily="34"/>
              </a:rPr>
              <a:t>using fossil fuels like petroleum carries risks, including the potential for oil spills. </a:t>
            </a:r>
            <a:r>
              <a:rPr lang="en-GB" sz="1600" b="0" i="0" u="none" strike="noStrike" kern="0" cap="none" spc="0" baseline="0" dirty="0">
                <a:solidFill>
                  <a:srgbClr val="222222"/>
                </a:solidFill>
                <a:uFillTx/>
                <a:latin typeface="Bahnschrift" panose="020B0502040204020203" pitchFamily="34" charset="0"/>
                <a:ea typeface="Calibri" pitchFamily="34"/>
                <a:cs typeface="Arial" pitchFamily="34"/>
              </a:rPr>
              <a:t>Extraction can also lead to </a:t>
            </a:r>
            <a:r>
              <a:rPr lang="en-GB" sz="1600" b="0" i="0" u="none" strike="noStrike" kern="1200" cap="none" spc="0" baseline="0" dirty="0">
                <a:solidFill>
                  <a:srgbClr val="222222"/>
                </a:solidFill>
                <a:uFillTx/>
                <a:latin typeface="Bahnschrift" panose="020B0502040204020203" pitchFamily="34" charset="0"/>
                <a:ea typeface="Calibri" pitchFamily="34"/>
                <a:cs typeface="Arial" pitchFamily="34"/>
              </a:rPr>
              <a:t>methane emissions which affects the Earth’s atmosphere, and the infrastructure connected with this industry can also </a:t>
            </a:r>
            <a:r>
              <a:rPr lang="en-GB" sz="1600" b="0" i="0" u="none" strike="noStrike" kern="0" cap="none" spc="0" baseline="0" dirty="0">
                <a:solidFill>
                  <a:srgbClr val="222222"/>
                </a:solidFill>
                <a:uFillTx/>
                <a:latin typeface="Bahnschrift" panose="020B0502040204020203" pitchFamily="34" charset="0"/>
                <a:ea typeface="Calibri" pitchFamily="34"/>
                <a:cs typeface="Arial" pitchFamily="34"/>
              </a:rPr>
              <a:t>disrupt </a:t>
            </a:r>
            <a:r>
              <a:rPr lang="en-GB" sz="1600" b="0" i="0" u="none" strike="noStrike" kern="1200" cap="none" spc="0" baseline="0" dirty="0">
                <a:solidFill>
                  <a:srgbClr val="222222"/>
                </a:solidFill>
                <a:uFillTx/>
                <a:latin typeface="Bahnschrift" panose="020B0502040204020203" pitchFamily="34" charset="0"/>
                <a:ea typeface="Calibri" pitchFamily="34"/>
                <a:cs typeface="Arial" pitchFamily="34"/>
              </a:rPr>
              <a:t>wildlife and lead to biodiversity loss. </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Elastane is synthetic so is not biodegradable. When washed, clothes made of elastane shed microfibres. Microfibres are extremely small pieces of plastic resulting from the disposal and breakdown of </a:t>
            </a: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synthetic </a:t>
            </a: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products. Microplastics cause pollution </a:t>
            </a: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of natural ecosystems, including marine habitats.</a:t>
            </a: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 Each year half a million tons of plastic microfibres wash into our oceans - up to 700,000 fibres in just one wash. </a:t>
            </a:r>
            <a:endParaRPr lang="en-GB" sz="1600" b="0" i="0" u="none" strike="noStrike" kern="1200" cap="none" spc="0" baseline="0" dirty="0">
              <a:solidFill>
                <a:srgbClr val="000000"/>
              </a:solidFill>
              <a:uFillTx/>
              <a:latin typeface="Bahnschrift" panose="020B0502040204020203" pitchFamily="34" charset="0"/>
              <a:cs typeface="Arial" pitchFamily="34"/>
            </a:endParaRPr>
          </a:p>
        </p:txBody>
      </p:sp>
      <p:pic>
        <p:nvPicPr>
          <p:cNvPr id="6" name="Picture 5" descr="Microplastic | Microplastic poses a growing concern in ocean… | Flickr">
            <a:extLst>
              <a:ext uri="{FF2B5EF4-FFF2-40B4-BE49-F238E27FC236}">
                <a16:creationId xmlns:a16="http://schemas.microsoft.com/office/drawing/2014/main" id="{73B35BEC-B347-4A01-BB8E-585816426C3C}"/>
              </a:ext>
            </a:extLst>
          </p:cNvPr>
          <p:cNvPicPr>
            <a:picLocks noChangeAspect="1"/>
          </p:cNvPicPr>
          <p:nvPr/>
        </p:nvPicPr>
        <p:blipFill>
          <a:blip r:embed="rId2"/>
          <a:srcRect/>
          <a:stretch>
            <a:fillRect/>
          </a:stretch>
        </p:blipFill>
        <p:spPr>
          <a:xfrm>
            <a:off x="1236000" y="3112655"/>
            <a:ext cx="5080681" cy="3339162"/>
          </a:xfrm>
          <a:prstGeom prst="rect">
            <a:avLst/>
          </a:prstGeom>
          <a:noFill/>
          <a:ln cap="flat">
            <a:noFill/>
          </a:ln>
        </p:spPr>
      </p:pic>
      <p:sp>
        <p:nvSpPr>
          <p:cNvPr id="7" name="TextBox 4">
            <a:extLst>
              <a:ext uri="{FF2B5EF4-FFF2-40B4-BE49-F238E27FC236}">
                <a16:creationId xmlns:a16="http://schemas.microsoft.com/office/drawing/2014/main" id="{47551668-BC33-4F23-9F0D-6A8551C1AFC8}"/>
              </a:ext>
            </a:extLst>
          </p:cNvPr>
          <p:cNvSpPr txBox="1"/>
          <p:nvPr/>
        </p:nvSpPr>
        <p:spPr>
          <a:xfrm>
            <a:off x="6511636" y="5959374"/>
            <a:ext cx="4444364" cy="492443"/>
          </a:xfrm>
          <a:prstGeom prst="rect">
            <a:avLst/>
          </a:prstGeom>
          <a:noFill/>
          <a:ln cap="flat">
            <a:noFill/>
          </a:ln>
        </p:spPr>
        <p:txBody>
          <a:bodyPr vert="horz" wrap="square" lIns="0" tIns="0" rIns="0" bIns="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cs typeface="Arial" pitchFamily="34"/>
              </a:rPr>
              <a:t>Microplastics are extremely small pieces of plastic that pollute natural environments.</a:t>
            </a:r>
          </a:p>
        </p:txBody>
      </p:sp>
      <p:pic>
        <p:nvPicPr>
          <p:cNvPr id="8" name="Picture 7" descr="A picture containing text&#10;&#10;Description automatically generated">
            <a:extLst>
              <a:ext uri="{FF2B5EF4-FFF2-40B4-BE49-F238E27FC236}">
                <a16:creationId xmlns:a16="http://schemas.microsoft.com/office/drawing/2014/main" id="{0AA0EA56-E9C6-4C75-80C5-5672F5B58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000">
            <a:off x="8665733" y="2980263"/>
            <a:ext cx="2325581" cy="2744268"/>
          </a:xfrm>
          <a:prstGeom prst="rect">
            <a:avLst/>
          </a:prstGeom>
        </p:spPr>
      </p:pic>
    </p:spTree>
    <p:extLst>
      <p:ext uri="{BB962C8B-B14F-4D97-AF65-F5344CB8AC3E}">
        <p14:creationId xmlns:p14="http://schemas.microsoft.com/office/powerpoint/2010/main" val="1987229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2198102"/>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The lining is 52% Polyester, so what is Polyester? </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Polyester (polyethylene terephthalate) is derived from a chemical reaction involving petroleum, air, and water.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Polyester is a synthetic material.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Polyester fibres are sometimes spun together with natural fibres to produce a cloth.</a:t>
            </a:r>
            <a:b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br>
            <a:r>
              <a:rPr lang="en-GB" sz="1400" b="0" i="0" u="none" strike="noStrike" kern="1200" cap="none" spc="0" baseline="0" dirty="0">
                <a:solidFill>
                  <a:srgbClr val="000000"/>
                </a:solidFill>
                <a:uFillTx/>
                <a:latin typeface="Bahnschrift" panose="020B0502040204020203" pitchFamily="34" charset="0"/>
                <a:ea typeface="Calibri" pitchFamily="34"/>
                <a:cs typeface="Arial" pitchFamily="34"/>
              </a:rPr>
              <a:t>You can learn more here:  </a:t>
            </a:r>
            <a:r>
              <a:rPr lang="en-GB" sz="1400" b="0" i="0" u="none" strike="noStrike" kern="1200" cap="none" spc="0" baseline="0" dirty="0">
                <a:solidFill>
                  <a:srgbClr val="000000"/>
                </a:solidFill>
                <a:uFillTx/>
                <a:latin typeface="Bahnschrift" panose="020B0502040204020203" pitchFamily="34" charset="0"/>
                <a:ea typeface="Calibri" pitchFamily="34"/>
                <a:cs typeface="Arial" pitchFamily="34"/>
                <a:hlinkClick r:id="rId2"/>
              </a:rPr>
              <a:t>https://en.wikipedia.org/wiki/Polyester</a:t>
            </a:r>
            <a:r>
              <a:rPr lang="en-GB" sz="1400" b="0" i="0" u="none" strike="noStrike" kern="1200" cap="none" spc="0" baseline="0" dirty="0">
                <a:solidFill>
                  <a:srgbClr val="000000"/>
                </a:solidFill>
                <a:uFillTx/>
                <a:latin typeface="Bahnschrift" panose="020B0502040204020203" pitchFamily="34" charset="0"/>
                <a:ea typeface="Calibri" pitchFamily="34"/>
                <a:cs typeface="Arial" pitchFamily="34"/>
              </a:rPr>
              <a:t>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The largest exporters of Polyester are China, Indonesia, India, Germany, USA, Netherlands.</a:t>
            </a:r>
          </a:p>
        </p:txBody>
      </p:sp>
      <p:pic>
        <p:nvPicPr>
          <p:cNvPr id="6" name="Picture 5">
            <a:extLst>
              <a:ext uri="{FF2B5EF4-FFF2-40B4-BE49-F238E27FC236}">
                <a16:creationId xmlns:a16="http://schemas.microsoft.com/office/drawing/2014/main" id="{BED3B1CD-6E80-4BDF-A98B-749CFB9F3123}"/>
              </a:ext>
            </a:extLst>
          </p:cNvPr>
          <p:cNvPicPr>
            <a:picLocks noChangeAspect="1"/>
          </p:cNvPicPr>
          <p:nvPr/>
        </p:nvPicPr>
        <p:blipFill>
          <a:blip r:embed="rId3"/>
          <a:srcRect/>
          <a:stretch>
            <a:fillRect/>
          </a:stretch>
        </p:blipFill>
        <p:spPr>
          <a:xfrm>
            <a:off x="3643648" y="3434878"/>
            <a:ext cx="4904703" cy="1255414"/>
          </a:xfrm>
          <a:prstGeom prst="rect">
            <a:avLst/>
          </a:prstGeom>
          <a:noFill/>
          <a:ln cap="flat">
            <a:noFill/>
          </a:ln>
        </p:spPr>
      </p:pic>
      <p:sp>
        <p:nvSpPr>
          <p:cNvPr id="7" name="TextBox 3">
            <a:extLst>
              <a:ext uri="{FF2B5EF4-FFF2-40B4-BE49-F238E27FC236}">
                <a16:creationId xmlns:a16="http://schemas.microsoft.com/office/drawing/2014/main" id="{234174AC-28AC-4254-9D7F-000527336B0A}"/>
              </a:ext>
            </a:extLst>
          </p:cNvPr>
          <p:cNvSpPr txBox="1"/>
          <p:nvPr/>
        </p:nvSpPr>
        <p:spPr>
          <a:xfrm>
            <a:off x="3657601" y="4963308"/>
            <a:ext cx="4876796" cy="338554"/>
          </a:xfrm>
          <a:prstGeom prst="rect">
            <a:avLst/>
          </a:prstGeom>
          <a:noFill/>
          <a:ln cap="flat">
            <a:noFill/>
          </a:ln>
        </p:spPr>
        <p:txBody>
          <a:bodyPr vert="horz" wrap="square" lIns="91440" tIns="45720" rIns="91440" bIns="45720" anchor="ctr"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cs typeface="Arial" pitchFamily="34"/>
              </a:rPr>
              <a:t>The chemical structure of polyester</a:t>
            </a:r>
          </a:p>
        </p:txBody>
      </p:sp>
    </p:spTree>
    <p:extLst>
      <p:ext uri="{BB962C8B-B14F-4D97-AF65-F5344CB8AC3E}">
        <p14:creationId xmlns:p14="http://schemas.microsoft.com/office/powerpoint/2010/main" val="2284299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3284938"/>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What is the environmental impact of Polyester?</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Polyester uses less water and land than cotton but emits more greenhouse gas per kilo. Polyester production for textiles released about 706 billion kilograms of greenhouse gas in 2015, the equivalent of 185 coal-fired power stations.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When laundered, polyester sheds microfibres. Each year half a million tons of plastic microfibres wash into our oceans - up to 700,000 fibres in just one wash.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222222"/>
                </a:solidFill>
                <a:uFillTx/>
                <a:latin typeface="Bahnschrift" panose="020B0502040204020203" pitchFamily="34" charset="0"/>
                <a:ea typeface="Calibri" pitchFamily="34"/>
                <a:cs typeface="Arial" pitchFamily="34"/>
              </a:rPr>
              <a:t>Synthetic fabrics are usually produced from oil and account for 63 per cent of the material input for textiles production. The most common materials in this sector are </a:t>
            </a: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polyester</a:t>
            </a:r>
            <a:r>
              <a:rPr lang="en-GB" sz="1600" b="0" i="0" u="none" strike="noStrike" kern="1200" cap="none" spc="0" baseline="0" dirty="0">
                <a:solidFill>
                  <a:srgbClr val="222222"/>
                </a:solidFill>
                <a:uFillTx/>
                <a:latin typeface="Bahnschrift" panose="020B0502040204020203" pitchFamily="34" charset="0"/>
                <a:ea typeface="Calibri" pitchFamily="34"/>
                <a:cs typeface="Arial" pitchFamily="34"/>
              </a:rPr>
              <a:t> (55%), followed by nylon (5%), and acrylic (2%). </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222222"/>
                </a:solidFill>
                <a:uFillTx/>
                <a:latin typeface="Bahnschrift" panose="020B0502040204020203" pitchFamily="34" charset="0"/>
                <a:ea typeface="Calibri" pitchFamily="34"/>
                <a:cs typeface="Arial" pitchFamily="34"/>
              </a:rPr>
              <a:t>Polyester fibres take a really long time to biodegrade. It could take more than 200 years for a dress made of polyester to biodegrade.</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p:txBody>
      </p:sp>
      <p:pic>
        <p:nvPicPr>
          <p:cNvPr id="6" name="Picture 5" descr="Microplastic | Microplastic poses a growing concern in ocean… | Flickr">
            <a:extLst>
              <a:ext uri="{FF2B5EF4-FFF2-40B4-BE49-F238E27FC236}">
                <a16:creationId xmlns:a16="http://schemas.microsoft.com/office/drawing/2014/main" id="{6ACCE92A-A0B3-4E50-92ED-4A1B05071050}"/>
              </a:ext>
            </a:extLst>
          </p:cNvPr>
          <p:cNvPicPr>
            <a:picLocks noChangeAspect="1"/>
          </p:cNvPicPr>
          <p:nvPr/>
        </p:nvPicPr>
        <p:blipFill>
          <a:blip r:embed="rId2"/>
          <a:srcRect/>
          <a:stretch>
            <a:fillRect/>
          </a:stretch>
        </p:blipFill>
        <p:spPr>
          <a:xfrm>
            <a:off x="1236000" y="3819635"/>
            <a:ext cx="4004980" cy="2632182"/>
          </a:xfrm>
          <a:prstGeom prst="rect">
            <a:avLst/>
          </a:prstGeom>
          <a:noFill/>
          <a:ln cap="flat">
            <a:noFill/>
          </a:ln>
        </p:spPr>
      </p:pic>
      <p:sp>
        <p:nvSpPr>
          <p:cNvPr id="8" name="TextBox 4">
            <a:extLst>
              <a:ext uri="{FF2B5EF4-FFF2-40B4-BE49-F238E27FC236}">
                <a16:creationId xmlns:a16="http://schemas.microsoft.com/office/drawing/2014/main" id="{A4B6C351-A0B1-4E92-A102-5BB981E7756D}"/>
              </a:ext>
            </a:extLst>
          </p:cNvPr>
          <p:cNvSpPr txBox="1"/>
          <p:nvPr/>
        </p:nvSpPr>
        <p:spPr>
          <a:xfrm>
            <a:off x="5504873" y="5959374"/>
            <a:ext cx="5451127" cy="492443"/>
          </a:xfrm>
          <a:prstGeom prst="rect">
            <a:avLst/>
          </a:prstGeom>
          <a:noFill/>
          <a:ln cap="flat">
            <a:noFill/>
          </a:ln>
        </p:spPr>
        <p:txBody>
          <a:bodyPr vert="horz" wrap="square" lIns="0" tIns="0" rIns="0" bIns="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cs typeface="Arial" pitchFamily="34"/>
              </a:rPr>
              <a:t>Microplastics are extremely small pieces of plastic that pollute natural environments.</a:t>
            </a:r>
          </a:p>
        </p:txBody>
      </p:sp>
      <p:pic>
        <p:nvPicPr>
          <p:cNvPr id="9" name="Picture 8" descr="Shape, circle&#10;&#10;Description automatically generated">
            <a:extLst>
              <a:ext uri="{FF2B5EF4-FFF2-40B4-BE49-F238E27FC236}">
                <a16:creationId xmlns:a16="http://schemas.microsoft.com/office/drawing/2014/main" id="{DAC34A6B-A220-4D74-B3F5-EA9043482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661" y="3571052"/>
            <a:ext cx="1621576" cy="2268254"/>
          </a:xfrm>
          <a:prstGeom prst="rect">
            <a:avLst/>
          </a:prstGeom>
        </p:spPr>
      </p:pic>
      <p:pic>
        <p:nvPicPr>
          <p:cNvPr id="11" name="Picture 10" descr="Shape, circle&#10;&#10;Description automatically generated">
            <a:extLst>
              <a:ext uri="{FF2B5EF4-FFF2-40B4-BE49-F238E27FC236}">
                <a16:creationId xmlns:a16="http://schemas.microsoft.com/office/drawing/2014/main" id="{FDF59775-7F5A-40AC-8A12-FD71C0327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424" y="3571052"/>
            <a:ext cx="1621576" cy="2268255"/>
          </a:xfrm>
          <a:prstGeom prst="rect">
            <a:avLst/>
          </a:prstGeom>
        </p:spPr>
      </p:pic>
    </p:spTree>
    <p:extLst>
      <p:ext uri="{BB962C8B-B14F-4D97-AF65-F5344CB8AC3E}">
        <p14:creationId xmlns:p14="http://schemas.microsoft.com/office/powerpoint/2010/main" val="1142291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4652152" cy="5597879"/>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cs typeface="Arial" pitchFamily="34"/>
              </a:rPr>
              <a:t>What about the 4 buttons? </a:t>
            </a:r>
            <a:r>
              <a:rPr lang="en-GB" sz="1600" b="0" i="0" u="none" strike="noStrike" kern="1200" cap="none" spc="0" baseline="0" dirty="0">
                <a:solidFill>
                  <a:srgbClr val="000000"/>
                </a:solidFill>
                <a:uFillTx/>
                <a:latin typeface="Bahnschrift" panose="020B0502040204020203" pitchFamily="34" charset="0"/>
                <a:cs typeface="Arial" pitchFamily="34"/>
              </a:rPr>
              <a:t>These aren’t listed in the materials list on the label, but they feel like metal. So let’s look it up…..</a:t>
            </a:r>
          </a:p>
          <a:p>
            <a:pPr>
              <a:lnSpc>
                <a:spcPct val="107000"/>
              </a:lnSpc>
              <a:spcAft>
                <a:spcPts val="800"/>
              </a:spcAft>
              <a:defRPr sz="1800" b="0" i="0" u="none" strike="noStrike" kern="0" cap="none" spc="0" baseline="0">
                <a:solidFill>
                  <a:srgbClr val="000000"/>
                </a:solidFill>
                <a:uFillTx/>
              </a:defRPr>
            </a:pPr>
            <a:r>
              <a:rPr lang="en-GB" sz="1600" kern="0" dirty="0">
                <a:solidFill>
                  <a:srgbClr val="000000"/>
                </a:solidFill>
                <a:latin typeface="Bahnschrift" panose="020B0502040204020203" pitchFamily="34" charset="0"/>
                <a:ea typeface="Calibri" pitchFamily="34"/>
                <a:cs typeface="Arial" pitchFamily="34"/>
                <a:hlinkClick r:id="rId2"/>
              </a:rPr>
              <a:t>https://www.sbs-zipper.com/blog/what-are-the-manufacturing-materials-of-metal-buttons/</a:t>
            </a:r>
            <a:r>
              <a:rPr lang="en-GB" sz="1600" kern="0" dirty="0">
                <a:solidFill>
                  <a:srgbClr val="000000"/>
                </a:solidFill>
                <a:latin typeface="Bahnschrift" panose="020B0502040204020203" pitchFamily="34" charset="0"/>
                <a:ea typeface="Calibri" pitchFamily="34"/>
                <a:cs typeface="Arial" pitchFamily="34"/>
              </a:rPr>
              <a:t> </a:t>
            </a:r>
            <a:endParaRPr lang="en-GB" sz="1600" b="0" i="0" u="none" strike="noStrike" kern="1200" cap="none" spc="0" baseline="0" dirty="0">
              <a:solidFill>
                <a:srgbClr val="000000"/>
              </a:solidFill>
              <a:uFillTx/>
              <a:latin typeface="Bahnschrift" panose="020B0502040204020203" pitchFamily="34" charset="0"/>
              <a:cs typeface="Arial"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So, the 4 buttons might be Zinc Alloy, so what is </a:t>
            </a:r>
            <a:r>
              <a:rPr lang="en-GB" sz="1600" b="1" i="0" u="none" strike="noStrike" kern="0" cap="none" spc="0" baseline="0" dirty="0">
                <a:solidFill>
                  <a:srgbClr val="000000"/>
                </a:solidFill>
                <a:uFillTx/>
                <a:latin typeface="Bahnschrift" panose="020B0502040204020203" pitchFamily="34" charset="0"/>
                <a:ea typeface="Calibri" pitchFamily="34"/>
                <a:cs typeface="Arial" pitchFamily="34"/>
              </a:rPr>
              <a:t>Zinc Alloy</a:t>
            </a: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 </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A zinc alloy is made out of a mixture of zinc and aluminium.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Both zinc and aluminium are mined. 80% of zinc is mined underground from rocks in the Earth’s crust. Aluminium can be mined </a:t>
            </a: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from underground and open-pit mines, and is hidden in an ore called bauxite.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After mining, zinc and aluminium </a:t>
            </a: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need to be extracted and processed so they can be used.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The largest exporters of zinc are South Korea, Belgium and Canada. The largest exporters of aluminium are Canada, Australia, China.</a:t>
            </a:r>
          </a:p>
        </p:txBody>
      </p:sp>
      <p:pic>
        <p:nvPicPr>
          <p:cNvPr id="6" name="Picture 5">
            <a:extLst>
              <a:ext uri="{FF2B5EF4-FFF2-40B4-BE49-F238E27FC236}">
                <a16:creationId xmlns:a16="http://schemas.microsoft.com/office/drawing/2014/main" id="{3FCCD5BA-3AE4-4F1E-B36A-736B0BD6966A}"/>
              </a:ext>
            </a:extLst>
          </p:cNvPr>
          <p:cNvPicPr>
            <a:picLocks noChangeAspect="1"/>
          </p:cNvPicPr>
          <p:nvPr/>
        </p:nvPicPr>
        <p:blipFill rotWithShape="1">
          <a:blip r:embed="rId3"/>
          <a:srcRect l="148" t="21196" b="3545"/>
          <a:stretch/>
        </p:blipFill>
        <p:spPr>
          <a:xfrm>
            <a:off x="6103188" y="3461975"/>
            <a:ext cx="4852811" cy="2745637"/>
          </a:xfrm>
          <a:prstGeom prst="rect">
            <a:avLst/>
          </a:prstGeom>
          <a:noFill/>
          <a:ln cap="flat">
            <a:noFill/>
          </a:ln>
        </p:spPr>
      </p:pic>
      <p:pic>
        <p:nvPicPr>
          <p:cNvPr id="8" name="71D7D989-E306-4E1F-B3EF-26162C25688B">
            <a:extLst>
              <a:ext uri="{FF2B5EF4-FFF2-40B4-BE49-F238E27FC236}">
                <a16:creationId xmlns:a16="http://schemas.microsoft.com/office/drawing/2014/main" id="{A2F604EC-B976-4828-AD08-0E2620961A69}"/>
              </a:ext>
            </a:extLst>
          </p:cNvPr>
          <p:cNvPicPr>
            <a:picLocks noChangeAspect="1"/>
          </p:cNvPicPr>
          <p:nvPr/>
        </p:nvPicPr>
        <p:blipFill rotWithShape="1">
          <a:blip r:embed="rId4"/>
          <a:srcRect l="5976" t="8890" r="11275" b="8903"/>
          <a:stretch/>
        </p:blipFill>
        <p:spPr>
          <a:xfrm>
            <a:off x="6096000" y="406182"/>
            <a:ext cx="4860000" cy="2649185"/>
          </a:xfrm>
          <a:prstGeom prst="rect">
            <a:avLst/>
          </a:prstGeom>
          <a:noFill/>
          <a:ln cap="flat">
            <a:noFill/>
          </a:ln>
        </p:spPr>
      </p:pic>
      <p:sp>
        <p:nvSpPr>
          <p:cNvPr id="9" name="TextBox 5">
            <a:extLst>
              <a:ext uri="{FF2B5EF4-FFF2-40B4-BE49-F238E27FC236}">
                <a16:creationId xmlns:a16="http://schemas.microsoft.com/office/drawing/2014/main" id="{A14BB869-3764-44ED-B921-7AA0B8863DD7}"/>
              </a:ext>
            </a:extLst>
          </p:cNvPr>
          <p:cNvSpPr txBox="1"/>
          <p:nvPr/>
        </p:nvSpPr>
        <p:spPr>
          <a:xfrm>
            <a:off x="6096000" y="3088993"/>
            <a:ext cx="2283429" cy="246221"/>
          </a:xfrm>
          <a:prstGeom prst="rect">
            <a:avLst/>
          </a:prstGeom>
          <a:noFill/>
          <a:ln cap="flat">
            <a:noFill/>
          </a:ln>
        </p:spPr>
        <p:txBody>
          <a:bodyPr vert="horz" wrap="square" lIns="0" tIns="0" rIns="0" bIns="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cs typeface="Arial" pitchFamily="34"/>
              </a:rPr>
              <a:t>The buttons on the jeans.</a:t>
            </a:r>
          </a:p>
        </p:txBody>
      </p:sp>
      <p:sp>
        <p:nvSpPr>
          <p:cNvPr id="10" name="TextBox 5">
            <a:extLst>
              <a:ext uri="{FF2B5EF4-FFF2-40B4-BE49-F238E27FC236}">
                <a16:creationId xmlns:a16="http://schemas.microsoft.com/office/drawing/2014/main" id="{D8B08C28-06BB-4962-9877-EABAED37DE5D}"/>
              </a:ext>
            </a:extLst>
          </p:cNvPr>
          <p:cNvSpPr txBox="1"/>
          <p:nvPr/>
        </p:nvSpPr>
        <p:spPr>
          <a:xfrm>
            <a:off x="6103189" y="6235861"/>
            <a:ext cx="2431211" cy="246221"/>
          </a:xfrm>
          <a:prstGeom prst="rect">
            <a:avLst/>
          </a:prstGeom>
          <a:noFill/>
          <a:ln cap="flat">
            <a:noFill/>
          </a:ln>
        </p:spPr>
        <p:txBody>
          <a:bodyPr vert="horz" wrap="square" lIns="0" tIns="0" rIns="0" bIns="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cs typeface="Arial" pitchFamily="34"/>
              </a:rPr>
              <a:t>Small pieces of zinc alloy.</a:t>
            </a:r>
          </a:p>
        </p:txBody>
      </p:sp>
    </p:spTree>
    <p:extLst>
      <p:ext uri="{BB962C8B-B14F-4D97-AF65-F5344CB8AC3E}">
        <p14:creationId xmlns:p14="http://schemas.microsoft.com/office/powerpoint/2010/main" val="2109291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2289345"/>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What is the environmental impact of </a:t>
            </a:r>
            <a:r>
              <a:rPr lang="en-GB" sz="1600" b="1" dirty="0">
                <a:solidFill>
                  <a:srgbClr val="000000"/>
                </a:solidFill>
                <a:latin typeface="Bahnschrift" panose="020B0502040204020203" pitchFamily="34" charset="0"/>
                <a:ea typeface="Calibri" pitchFamily="34"/>
                <a:cs typeface="Arial" pitchFamily="34"/>
              </a:rPr>
              <a:t>Z</a:t>
            </a: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inc Alloy?  </a:t>
            </a:r>
            <a:endParaRPr lang="en-GB" sz="1600" b="1" i="0" u="none" strike="noStrike" kern="0" cap="none" spc="0" baseline="0" dirty="0">
              <a:solidFill>
                <a:srgbClr val="000000"/>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Lots of aluminium is mined from open pit mines, meaning large areas of land are cleared and bulldozed to get to the bauxite. Clearing the land means cutting down trees and removing grassland and this results in habitat loss for plants and animals. </a:t>
            </a: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It can also result in soil erosion. Mining and refining uses a lot of energy, resulting in CO2 emissions.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Zinc processing results in unwanted by-products that are corrosive and toxic to humans and animals. Processing results in high CO2 emissions. Waste products from heating zinc can result in water pollution, affecting water living species.</a:t>
            </a:r>
          </a:p>
        </p:txBody>
      </p:sp>
      <p:pic>
        <p:nvPicPr>
          <p:cNvPr id="6" name="Picture 5" descr="Royalty-free commodity photos free download | Pxfuel">
            <a:extLst>
              <a:ext uri="{FF2B5EF4-FFF2-40B4-BE49-F238E27FC236}">
                <a16:creationId xmlns:a16="http://schemas.microsoft.com/office/drawing/2014/main" id="{A2F808BD-7637-45AB-A920-98CD2F27225D}"/>
              </a:ext>
            </a:extLst>
          </p:cNvPr>
          <p:cNvPicPr>
            <a:picLocks noChangeAspect="1"/>
          </p:cNvPicPr>
          <p:nvPr/>
        </p:nvPicPr>
        <p:blipFill>
          <a:blip r:embed="rId2"/>
          <a:srcRect/>
          <a:stretch>
            <a:fillRect/>
          </a:stretch>
        </p:blipFill>
        <p:spPr>
          <a:xfrm>
            <a:off x="1236000" y="2834322"/>
            <a:ext cx="6442112" cy="3617496"/>
          </a:xfrm>
          <a:prstGeom prst="rect">
            <a:avLst/>
          </a:prstGeom>
          <a:noFill/>
          <a:ln cap="flat">
            <a:noFill/>
          </a:ln>
        </p:spPr>
      </p:pic>
      <p:sp>
        <p:nvSpPr>
          <p:cNvPr id="7" name="TextBox 3">
            <a:extLst>
              <a:ext uri="{FF2B5EF4-FFF2-40B4-BE49-F238E27FC236}">
                <a16:creationId xmlns:a16="http://schemas.microsoft.com/office/drawing/2014/main" id="{89CD5EDF-9F71-4119-8FE7-2697C51F76E0}"/>
              </a:ext>
            </a:extLst>
          </p:cNvPr>
          <p:cNvSpPr txBox="1"/>
          <p:nvPr/>
        </p:nvSpPr>
        <p:spPr>
          <a:xfrm>
            <a:off x="7860146" y="5959375"/>
            <a:ext cx="3095854" cy="492443"/>
          </a:xfrm>
          <a:prstGeom prst="rect">
            <a:avLst/>
          </a:prstGeom>
          <a:noFill/>
          <a:ln cap="flat">
            <a:noFill/>
          </a:ln>
        </p:spPr>
        <p:txBody>
          <a:bodyPr vert="horz" wrap="square" lIns="0" tIns="0" rIns="0" bIns="0" anchor="b"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cs typeface="Arial" pitchFamily="34"/>
              </a:rPr>
              <a:t>An open pit mine which results in habitat loss.</a:t>
            </a:r>
          </a:p>
        </p:txBody>
      </p:sp>
    </p:spTree>
    <p:extLst>
      <p:ext uri="{BB962C8B-B14F-4D97-AF65-F5344CB8AC3E}">
        <p14:creationId xmlns:p14="http://schemas.microsoft.com/office/powerpoint/2010/main" val="1178247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492443"/>
          </a:xfrm>
          <a:prstGeom prst="rect">
            <a:avLst/>
          </a:prstGeom>
          <a:noFill/>
        </p:spPr>
        <p:txBody>
          <a:bodyPr wrap="square" lIns="0" tIns="0" rIns="0" bIns="0" rtlCol="0">
            <a:spAutoFit/>
          </a:bodyPr>
          <a:lstStyle/>
          <a:p>
            <a:r>
              <a:rPr lang="en-GB" sz="1600" b="1" i="0" u="none" strike="noStrike" kern="1200" cap="none" spc="0" baseline="0" dirty="0">
                <a:solidFill>
                  <a:srgbClr val="000000"/>
                </a:solidFill>
                <a:uFillTx/>
                <a:latin typeface="Bahnschrift" panose="020B0502040204020203" pitchFamily="34" charset="0"/>
                <a:cs typeface="Arial" pitchFamily="34"/>
              </a:rPr>
              <a:t>Task 3: </a:t>
            </a:r>
            <a:r>
              <a:rPr lang="en-GB" sz="1600" b="0" i="0" u="none" strike="noStrike" kern="1200" cap="none" spc="0" baseline="0" dirty="0">
                <a:solidFill>
                  <a:srgbClr val="000000"/>
                </a:solidFill>
                <a:uFillTx/>
                <a:latin typeface="Bahnschrift" panose="020B0502040204020203" pitchFamily="34" charset="0"/>
                <a:cs typeface="Arial" pitchFamily="34"/>
              </a:rPr>
              <a:t>Share your learning about the materials used to make a pair of jeans and the effect of using these materials on our planet</a:t>
            </a:r>
            <a:r>
              <a:rPr lang="en-GB" sz="1600" dirty="0">
                <a:latin typeface="Bahnschrift" panose="020B0502040204020203" pitchFamily="34" charset="0"/>
                <a:ea typeface="Source Sans Pro" panose="020B0503030403020204" pitchFamily="34" charset="0"/>
                <a:cs typeface="Courier New" panose="02070309020205020404" pitchFamily="49" charset="0"/>
              </a:rPr>
              <a:t>.</a:t>
            </a:r>
          </a:p>
        </p:txBody>
      </p:sp>
      <p:pic>
        <p:nvPicPr>
          <p:cNvPr id="6" name="Picture 5" descr="Royalty-free cotton plant photos free download | Pxfuel">
            <a:extLst>
              <a:ext uri="{FF2B5EF4-FFF2-40B4-BE49-F238E27FC236}">
                <a16:creationId xmlns:a16="http://schemas.microsoft.com/office/drawing/2014/main" id="{6F2B5359-67E7-49A4-8DEF-98EEDE7820AE}"/>
              </a:ext>
            </a:extLst>
          </p:cNvPr>
          <p:cNvPicPr>
            <a:picLocks noChangeAspect="1"/>
          </p:cNvPicPr>
          <p:nvPr/>
        </p:nvPicPr>
        <p:blipFill>
          <a:blip r:embed="rId2"/>
          <a:srcRect/>
          <a:stretch>
            <a:fillRect/>
          </a:stretch>
        </p:blipFill>
        <p:spPr>
          <a:xfrm>
            <a:off x="1236000" y="1195993"/>
            <a:ext cx="3766733" cy="2512536"/>
          </a:xfrm>
          <a:prstGeom prst="rect">
            <a:avLst/>
          </a:prstGeom>
          <a:noFill/>
          <a:ln cap="flat">
            <a:noFill/>
          </a:ln>
        </p:spPr>
      </p:pic>
      <p:pic>
        <p:nvPicPr>
          <p:cNvPr id="7" name="Picture 6">
            <a:extLst>
              <a:ext uri="{FF2B5EF4-FFF2-40B4-BE49-F238E27FC236}">
                <a16:creationId xmlns:a16="http://schemas.microsoft.com/office/drawing/2014/main" id="{ABBE0819-0106-4B57-BC5B-0181714EE562}"/>
              </a:ext>
            </a:extLst>
          </p:cNvPr>
          <p:cNvPicPr>
            <a:picLocks noChangeAspect="1"/>
          </p:cNvPicPr>
          <p:nvPr/>
        </p:nvPicPr>
        <p:blipFill rotWithShape="1">
          <a:blip r:embed="rId3"/>
          <a:srcRect l="4686" t="14640"/>
          <a:stretch/>
        </p:blipFill>
        <p:spPr>
          <a:xfrm>
            <a:off x="6841351" y="3708529"/>
            <a:ext cx="4114649" cy="2766172"/>
          </a:xfrm>
          <a:prstGeom prst="rect">
            <a:avLst/>
          </a:prstGeom>
          <a:noFill/>
          <a:ln cap="flat">
            <a:noFill/>
          </a:ln>
        </p:spPr>
      </p:pic>
      <p:pic>
        <p:nvPicPr>
          <p:cNvPr id="8" name="Picture 7">
            <a:extLst>
              <a:ext uri="{FF2B5EF4-FFF2-40B4-BE49-F238E27FC236}">
                <a16:creationId xmlns:a16="http://schemas.microsoft.com/office/drawing/2014/main" id="{CA20C32F-9775-4667-82BB-639CD47BACDD}"/>
              </a:ext>
            </a:extLst>
          </p:cNvPr>
          <p:cNvPicPr>
            <a:picLocks noChangeAspect="1"/>
          </p:cNvPicPr>
          <p:nvPr/>
        </p:nvPicPr>
        <p:blipFill>
          <a:blip r:embed="rId4"/>
          <a:srcRect/>
          <a:stretch>
            <a:fillRect/>
          </a:stretch>
        </p:blipFill>
        <p:spPr>
          <a:xfrm>
            <a:off x="6298774" y="1943385"/>
            <a:ext cx="3976181" cy="1017752"/>
          </a:xfrm>
          <a:prstGeom prst="rect">
            <a:avLst/>
          </a:prstGeom>
          <a:noFill/>
          <a:ln cap="flat">
            <a:noFill/>
          </a:ln>
        </p:spPr>
      </p:pic>
      <p:pic>
        <p:nvPicPr>
          <p:cNvPr id="9" name="Picture 8">
            <a:extLst>
              <a:ext uri="{FF2B5EF4-FFF2-40B4-BE49-F238E27FC236}">
                <a16:creationId xmlns:a16="http://schemas.microsoft.com/office/drawing/2014/main" id="{EB4FEC1E-76FB-460D-85BA-B986285865A2}"/>
              </a:ext>
            </a:extLst>
          </p:cNvPr>
          <p:cNvPicPr>
            <a:picLocks noChangeAspect="1"/>
          </p:cNvPicPr>
          <p:nvPr/>
        </p:nvPicPr>
        <p:blipFill>
          <a:blip r:embed="rId5"/>
          <a:srcRect/>
          <a:stretch>
            <a:fillRect/>
          </a:stretch>
        </p:blipFill>
        <p:spPr>
          <a:xfrm>
            <a:off x="1657104" y="4298411"/>
            <a:ext cx="4615012" cy="1586408"/>
          </a:xfrm>
          <a:prstGeom prst="rect">
            <a:avLst/>
          </a:prstGeom>
          <a:noFill/>
          <a:ln cap="flat">
            <a:noFill/>
          </a:ln>
        </p:spPr>
      </p:pic>
    </p:spTree>
    <p:extLst>
      <p:ext uri="{BB962C8B-B14F-4D97-AF65-F5344CB8AC3E}">
        <p14:creationId xmlns:p14="http://schemas.microsoft.com/office/powerpoint/2010/main" val="4040447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6073458"/>
          </a:xfrm>
          <a:prstGeom prst="rect">
            <a:avLst/>
          </a:prstGeom>
          <a:noFill/>
        </p:spPr>
        <p:txBody>
          <a:bodyPr wrap="square" lIns="0" tIns="0" rIns="0" bIns="0" rtlCol="0">
            <a:spAutoFit/>
          </a:bodyPr>
          <a:lstStyle/>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cs typeface="Arial" pitchFamily="34"/>
              </a:rPr>
              <a:t>Have you noticed?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None of these raw materials are likely to have been made in Pakistan, but the jeans were. So how did all those materials get to Pakistan?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And how did the jeans get to the UK?</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Probably in one of these, a shipping container.</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So now you know this, let’s think abou</a:t>
            </a:r>
            <a:r>
              <a:rPr lang="en-GB" sz="1600" b="0" i="0" u="none" strike="noStrike" kern="0" cap="none" spc="0" baseline="0" dirty="0">
                <a:solidFill>
                  <a:srgbClr val="000000"/>
                </a:solidFill>
                <a:uFillTx/>
                <a:latin typeface="Bahnschrift" panose="020B0502040204020203" pitchFamily="34" charset="0"/>
                <a:cs typeface="Arial" pitchFamily="34"/>
              </a:rPr>
              <a:t>t the choices we can make.</a:t>
            </a:r>
            <a:r>
              <a:rPr lang="en-GB" sz="1600" b="0" i="0" u="none" strike="noStrike" kern="1200" cap="none" spc="0" baseline="0" dirty="0">
                <a:solidFill>
                  <a:srgbClr val="000000"/>
                </a:solidFill>
                <a:uFillTx/>
                <a:latin typeface="Bahnschrift" panose="020B0502040204020203" pitchFamily="34" charset="0"/>
                <a:cs typeface="Arial" pitchFamily="34"/>
              </a:rPr>
              <a:t> </a:t>
            </a:r>
          </a:p>
        </p:txBody>
      </p:sp>
      <p:pic>
        <p:nvPicPr>
          <p:cNvPr id="6" name="Picture 5" descr="Shipping Containers 2 | Shipping containers at a port. As a … | Flickr">
            <a:extLst>
              <a:ext uri="{FF2B5EF4-FFF2-40B4-BE49-F238E27FC236}">
                <a16:creationId xmlns:a16="http://schemas.microsoft.com/office/drawing/2014/main" id="{83A0BF04-5414-4DD1-97D3-A731B0574A87}"/>
              </a:ext>
            </a:extLst>
          </p:cNvPr>
          <p:cNvPicPr>
            <a:picLocks noChangeAspect="1"/>
          </p:cNvPicPr>
          <p:nvPr/>
        </p:nvPicPr>
        <p:blipFill rotWithShape="1">
          <a:blip r:embed="rId2"/>
          <a:srcRect t="3653" b="13162"/>
          <a:stretch/>
        </p:blipFill>
        <p:spPr>
          <a:xfrm>
            <a:off x="2433573" y="1807139"/>
            <a:ext cx="7324854" cy="3778445"/>
          </a:xfrm>
          <a:prstGeom prst="rect">
            <a:avLst/>
          </a:prstGeom>
          <a:noFill/>
          <a:ln cap="flat">
            <a:noFill/>
          </a:ln>
        </p:spPr>
      </p:pic>
      <p:pic>
        <p:nvPicPr>
          <p:cNvPr id="8" name="Picture 7" descr="A picture containing text&#10;&#10;Description automatically generated">
            <a:extLst>
              <a:ext uri="{FF2B5EF4-FFF2-40B4-BE49-F238E27FC236}">
                <a16:creationId xmlns:a16="http://schemas.microsoft.com/office/drawing/2014/main" id="{DD5E378D-B4B2-4A23-BD9F-C02314121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19" y="1670420"/>
            <a:ext cx="2434792" cy="139605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90AB9F9-DEDC-44F2-802E-CBB935507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0000">
            <a:off x="9462572" y="3509648"/>
            <a:ext cx="1581594" cy="3021599"/>
          </a:xfrm>
          <a:prstGeom prst="rect">
            <a:avLst/>
          </a:prstGeom>
        </p:spPr>
      </p:pic>
    </p:spTree>
    <p:extLst>
      <p:ext uri="{BB962C8B-B14F-4D97-AF65-F5344CB8AC3E}">
        <p14:creationId xmlns:p14="http://schemas.microsoft.com/office/powerpoint/2010/main" val="412101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5173532"/>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Consumers </a:t>
            </a:r>
            <a:r>
              <a:rPr lang="en-GB" sz="1600" b="1" i="0" u="none" strike="noStrike" kern="0" cap="none" spc="0" baseline="0" dirty="0">
                <a:solidFill>
                  <a:srgbClr val="000000"/>
                </a:solidFill>
                <a:uFillTx/>
                <a:latin typeface="Bahnschrift" panose="020B0502040204020203" pitchFamily="34" charset="0"/>
                <a:ea typeface="Calibri" pitchFamily="34"/>
                <a:cs typeface="Arial" pitchFamily="34"/>
              </a:rPr>
              <a:t>drive the fast fashion industry. </a:t>
            </a: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How can you make different choices? </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342900" marR="0" lvl="0" indent="-342900" algn="l" defTabSz="914400" rtl="0" fontAlgn="auto" hangingPunct="1">
              <a:lnSpc>
                <a:spcPct val="107000"/>
              </a:lnSpc>
              <a:spcBef>
                <a:spcPts val="0"/>
              </a:spcBef>
              <a:spcAft>
                <a:spcPts val="800"/>
              </a:spcAft>
              <a:buSzPct val="100000"/>
              <a:buFont typeface="Symbol" pitchFamily="18"/>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Jeans were designed to be hardwearing and long lasting. Try and wear the jeans you already have for as long as possible. </a:t>
            </a:r>
          </a:p>
          <a:p>
            <a:pPr marL="342900" marR="0" lvl="0" indent="-342900" algn="l" defTabSz="914400" rtl="0" fontAlgn="auto" hangingPunct="1">
              <a:lnSpc>
                <a:spcPct val="107000"/>
              </a:lnSpc>
              <a:spcBef>
                <a:spcPts val="0"/>
              </a:spcBef>
              <a:spcAft>
                <a:spcPts val="800"/>
              </a:spcAft>
              <a:buSzPct val="100000"/>
              <a:buFont typeface="Symbol" pitchFamily="18"/>
              <a:buChar char=""/>
              <a:tabLst/>
              <a:defRPr sz="1800" b="0" i="0" u="none" strike="noStrike" kern="0" cap="none" spc="0" baseline="0">
                <a:solidFill>
                  <a:srgbClr val="000000"/>
                </a:solidFill>
                <a:uFillTx/>
              </a:defRPr>
            </a:pP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Consider l</a:t>
            </a: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ooking for second-hand or vintage next time you need to buy.  </a:t>
            </a:r>
          </a:p>
          <a:p>
            <a:pPr marL="342900" lvl="0" indent="-342900">
              <a:lnSpc>
                <a:spcPct val="107000"/>
              </a:lnSpc>
              <a:spcAft>
                <a:spcPts val="800"/>
              </a:spcAft>
              <a:buSzPct val="100000"/>
              <a:buFont typeface="Symbol" pitchFamily="18"/>
              <a:buChar char=""/>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If you do buy new, do some research and see how transparent brands are about the garments they produce. Use the </a:t>
            </a: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hlinkClick r:id="rId2"/>
              </a:rPr>
              <a:t>Fashion Transparency Index 2021 </a:t>
            </a: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created by Fashio</a:t>
            </a:r>
            <a:r>
              <a:rPr lang="en-GB" sz="1600" dirty="0">
                <a:solidFill>
                  <a:srgbClr val="000000"/>
                </a:solidFill>
                <a:latin typeface="Bahnschrift" panose="020B0502040204020203" pitchFamily="34" charset="0"/>
                <a:ea typeface="Calibri" pitchFamily="34"/>
                <a:cs typeface="Arial" pitchFamily="34"/>
              </a:rPr>
              <a:t>n </a:t>
            </a: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Revolution.</a:t>
            </a:r>
          </a:p>
          <a:p>
            <a:pPr marL="342900" marR="0" lvl="0" indent="-342900" algn="l" defTabSz="914400" rtl="0" fontAlgn="auto" hangingPunct="1">
              <a:lnSpc>
                <a:spcPct val="107000"/>
              </a:lnSpc>
              <a:spcBef>
                <a:spcPts val="0"/>
              </a:spcBef>
              <a:spcAft>
                <a:spcPts val="800"/>
              </a:spcAft>
              <a:buSzPct val="100000"/>
              <a:buFont typeface="Symbol" pitchFamily="18"/>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Try and find jeans that are 100% cotton, not made from fabrics with synthetic fibres like elastane. Let jeans be jeans and leggings be leggings! Mixed fibres are hard to recycle because they need to be separated. Mixed fabrics therefore often get ‘downcycled’. The recycling process is also often exported to other countries. This itself then results in more global </a:t>
            </a:r>
            <a:r>
              <a:rPr lang="en-GB" sz="1600" dirty="0">
                <a:solidFill>
                  <a:srgbClr val="000000"/>
                </a:solidFill>
                <a:latin typeface="Bahnschrift" panose="020B0502040204020203" pitchFamily="34" charset="0"/>
                <a:ea typeface="Calibri" pitchFamily="34"/>
                <a:cs typeface="Arial" pitchFamily="34"/>
              </a:rPr>
              <a:t>transportation </a:t>
            </a: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of garment related goods. </a:t>
            </a:r>
          </a:p>
          <a:p>
            <a:pPr marL="342900" marR="0" lvl="0" indent="-342900" algn="l" defTabSz="914400" rtl="0" fontAlgn="auto" hangingPunct="1">
              <a:lnSpc>
                <a:spcPct val="107000"/>
              </a:lnSpc>
              <a:spcBef>
                <a:spcPts val="0"/>
              </a:spcBef>
              <a:spcAft>
                <a:spcPts val="800"/>
              </a:spcAft>
              <a:buSzPct val="100000"/>
              <a:buFont typeface="Symbol" pitchFamily="18"/>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Let your jeans distress naturally as you wear them. Artificially distressed jeans use more chemicals, resources and (often exploitative) human labour to produce. </a:t>
            </a:r>
          </a:p>
          <a:p>
            <a:pPr marL="342900" marR="0" lvl="0" indent="-342900" algn="l" defTabSz="914400" rtl="0" fontAlgn="auto" hangingPunct="1">
              <a:lnSpc>
                <a:spcPct val="107000"/>
              </a:lnSpc>
              <a:spcBef>
                <a:spcPts val="0"/>
              </a:spcBef>
              <a:spcAft>
                <a:spcPts val="800"/>
              </a:spcAft>
              <a:buSzPct val="100000"/>
              <a:buFont typeface="Symbol" pitchFamily="18"/>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While you have your jeans, try to wash them less frequently. Levi’s suggests washing them once every 10 wears at most to maintain fit and prevent too much "rebound." Spot clean using a damp cloth or old toothbrush with mild soap to remove small stains instead of washing them. Your jeans will look more unique the longer you wear them between washes. </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342900" marR="0" lvl="0" indent="-342900" algn="l" defTabSz="914400" rtl="0" fontAlgn="auto" hangingPunct="1">
              <a:lnSpc>
                <a:spcPct val="107000"/>
              </a:lnSpc>
              <a:spcBef>
                <a:spcPts val="0"/>
              </a:spcBef>
              <a:spcAft>
                <a:spcPts val="800"/>
              </a:spcAft>
              <a:buSzPct val="100000"/>
              <a:buFont typeface="Symbol" pitchFamily="18"/>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When you are finished with them, don’t put them into landfill – reuse, swap or donate.</a:t>
            </a:r>
            <a:endParaRPr lang="en-GB" sz="1600" dirty="0">
              <a:latin typeface="Bahnschrift" panose="020B0502040204020203" pitchFamily="34" charset="0"/>
              <a:ea typeface="Source Sans Pro" panose="020B0503030403020204" pitchFamily="34" charset="0"/>
              <a:cs typeface="Courier New" panose="02070309020205020404" pitchFamily="49" charset="0"/>
            </a:endParaRPr>
          </a:p>
        </p:txBody>
      </p:sp>
      <p:pic>
        <p:nvPicPr>
          <p:cNvPr id="6" name="Picture 5" descr="A picture containing icon&#10;&#10;Description automatically generated">
            <a:extLst>
              <a:ext uri="{FF2B5EF4-FFF2-40B4-BE49-F238E27FC236}">
                <a16:creationId xmlns:a16="http://schemas.microsoft.com/office/drawing/2014/main" id="{FFE22A58-D487-4450-A634-AF919CA59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25464" y="5027623"/>
            <a:ext cx="1730536" cy="1689082"/>
          </a:xfrm>
          <a:prstGeom prst="rect">
            <a:avLst/>
          </a:prstGeom>
        </p:spPr>
      </p:pic>
    </p:spTree>
    <p:extLst>
      <p:ext uri="{BB962C8B-B14F-4D97-AF65-F5344CB8AC3E}">
        <p14:creationId xmlns:p14="http://schemas.microsoft.com/office/powerpoint/2010/main" val="2939494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0D5F30-75F2-4AEA-9E7B-B1C4AC163350}"/>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E83EDD9-1096-47FF-9D54-439C8317AC34}"/>
              </a:ext>
            </a:extLst>
          </p:cNvPr>
          <p:cNvSpPr txBox="1"/>
          <p:nvPr/>
        </p:nvSpPr>
        <p:spPr>
          <a:xfrm>
            <a:off x="1236000" y="4425506"/>
            <a:ext cx="9720000" cy="1292662"/>
          </a:xfrm>
          <a:prstGeom prst="rect">
            <a:avLst/>
          </a:prstGeom>
          <a:noFill/>
        </p:spPr>
        <p:txBody>
          <a:bodyPr wrap="square" lIns="0" tIns="0" rIns="0" bIns="0" rtlCol="0">
            <a:spAutoFit/>
          </a:bodyPr>
          <a:lstStyle/>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1" i="0" u="none" strike="noStrike" kern="0" cap="none" spc="0" baseline="0" dirty="0">
                <a:solidFill>
                  <a:srgbClr val="000000"/>
                </a:solidFill>
                <a:uFillTx/>
                <a:latin typeface="Bahnschrift" panose="020B0502040204020203" pitchFamily="34" charset="0"/>
                <a:cs typeface="Arial" pitchFamily="34"/>
              </a:rPr>
              <a:t>Task 4 : </a:t>
            </a:r>
            <a:r>
              <a:rPr lang="en-GB" sz="1600" b="0" i="0" u="none" strike="noStrike" kern="0" cap="none" spc="0" baseline="0" dirty="0">
                <a:solidFill>
                  <a:srgbClr val="000000"/>
                </a:solidFill>
                <a:uFillTx/>
                <a:latin typeface="Bahnschrift" panose="020B0502040204020203" pitchFamily="34" charset="0"/>
                <a:cs typeface="Arial" pitchFamily="34"/>
              </a:rPr>
              <a:t>Discuss the following: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0" cap="none" spc="0" baseline="0" dirty="0">
                <a:solidFill>
                  <a:srgbClr val="000000"/>
                </a:solidFill>
                <a:uFillTx/>
                <a:latin typeface="Bahnschrift" panose="020B0502040204020203" pitchFamily="34" charset="0"/>
                <a:cs typeface="Arial" pitchFamily="34"/>
              </a:rPr>
              <a:t>Would having more information on the label help you make different choices?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So what should the label say?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What information do YOU want on your clothing labels? </a:t>
            </a:r>
          </a:p>
        </p:txBody>
      </p:sp>
      <p:pic>
        <p:nvPicPr>
          <p:cNvPr id="4" name="Picture 3" descr="A picture containing text, clipart&#10;&#10;Description automatically generated">
            <a:extLst>
              <a:ext uri="{FF2B5EF4-FFF2-40B4-BE49-F238E27FC236}">
                <a16:creationId xmlns:a16="http://schemas.microsoft.com/office/drawing/2014/main" id="{81C5514A-E94E-405A-8A71-DF91B186B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0">
            <a:off x="8412032" y="1522949"/>
            <a:ext cx="2502973" cy="515690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4A6D897-FCFD-4516-A40F-43781B22F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999" y="406182"/>
            <a:ext cx="4536727" cy="3817594"/>
          </a:xfrm>
          <a:prstGeom prst="rect">
            <a:avLst/>
          </a:prstGeom>
        </p:spPr>
      </p:pic>
    </p:spTree>
    <p:extLst>
      <p:ext uri="{BB962C8B-B14F-4D97-AF65-F5344CB8AC3E}">
        <p14:creationId xmlns:p14="http://schemas.microsoft.com/office/powerpoint/2010/main" val="1754482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67D263-773E-49A8-AF21-B1BA8E218347}"/>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B07D3DC-2B07-4180-A3A2-AE63EADFA060}"/>
              </a:ext>
            </a:extLst>
          </p:cNvPr>
          <p:cNvSpPr txBox="1"/>
          <p:nvPr/>
        </p:nvSpPr>
        <p:spPr>
          <a:xfrm>
            <a:off x="1236001" y="406182"/>
            <a:ext cx="1848944" cy="5334794"/>
          </a:xfrm>
          <a:prstGeom prst="rect">
            <a:avLst/>
          </a:prstGeom>
          <a:noFill/>
        </p:spPr>
        <p:txBody>
          <a:bodyPr wrap="square" lIns="0" tIns="0" rIns="0" bIns="0" rtlCol="0">
            <a:spAutoFit/>
          </a:bodyPr>
          <a:lstStyle/>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1" dirty="0">
                <a:latin typeface="Bahnschrift" panose="020B0502040204020203" pitchFamily="34" charset="0"/>
                <a:ea typeface="Source Sans Pro" panose="020B0503030403020204" pitchFamily="34" charset="0"/>
                <a:cs typeface="Courier New" panose="02070309020205020404" pitchFamily="49" charset="0"/>
              </a:rPr>
              <a:t>Task 1:</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dirty="0">
                <a:latin typeface="Bahnschrift" panose="020B0502040204020203" pitchFamily="34" charset="0"/>
                <a:ea typeface="Source Sans Pro" panose="020B0503030403020204" pitchFamily="34" charset="0"/>
                <a:cs typeface="Courier New" panose="02070309020205020404" pitchFamily="49" charset="0"/>
              </a:rPr>
              <a:t>Read the information in </a:t>
            </a:r>
            <a:br>
              <a:rPr lang="en-GB" sz="1600" dirty="0">
                <a:latin typeface="Bahnschrift" panose="020B0502040204020203" pitchFamily="34" charset="0"/>
                <a:ea typeface="Source Sans Pro" panose="020B0503030403020204" pitchFamily="34" charset="0"/>
                <a:cs typeface="Courier New" panose="02070309020205020404" pitchFamily="49" charset="0"/>
              </a:rPr>
            </a:br>
            <a:r>
              <a:rPr lang="en-GB" sz="1600" dirty="0">
                <a:latin typeface="Bahnschrift" panose="020B0502040204020203" pitchFamily="34" charset="0"/>
                <a:ea typeface="Source Sans Pro" panose="020B0503030403020204" pitchFamily="34" charset="0"/>
                <a:cs typeface="Courier New" panose="02070309020205020404" pitchFamily="49" charset="0"/>
              </a:rPr>
              <a:t>this poster.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dirty="0">
                <a:latin typeface="Bahnschrift" panose="020B0502040204020203" pitchFamily="34" charset="0"/>
                <a:ea typeface="Source Sans Pro" panose="020B0503030403020204" pitchFamily="34" charset="0"/>
                <a:cs typeface="Courier New" panose="02070309020205020404" pitchFamily="49" charset="0"/>
              </a:rPr>
              <a:t>Does anything surprise you? Discuss with </a:t>
            </a:r>
            <a:br>
              <a:rPr lang="en-GB" sz="1600" dirty="0">
                <a:latin typeface="Bahnschrift" panose="020B0502040204020203" pitchFamily="34" charset="0"/>
                <a:ea typeface="Source Sans Pro" panose="020B0503030403020204" pitchFamily="34" charset="0"/>
                <a:cs typeface="Courier New" panose="02070309020205020404" pitchFamily="49" charset="0"/>
              </a:rPr>
            </a:br>
            <a:r>
              <a:rPr lang="en-GB" sz="1600" dirty="0">
                <a:latin typeface="Bahnschrift" panose="020B0502040204020203" pitchFamily="34" charset="0"/>
                <a:ea typeface="Source Sans Pro" panose="020B0503030403020204" pitchFamily="34" charset="0"/>
                <a:cs typeface="Courier New" panose="02070309020205020404" pitchFamily="49" charset="0"/>
              </a:rPr>
              <a:t>a partner.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dirty="0">
                <a:latin typeface="Bahnschrift" panose="020B0502040204020203" pitchFamily="34" charset="0"/>
                <a:ea typeface="Source Sans Pro" panose="020B0503030403020204" pitchFamily="34" charset="0"/>
                <a:cs typeface="Courier New" panose="02070309020205020404" pitchFamily="49" charset="0"/>
              </a:rPr>
              <a:t>Using this information, can you list 3 ways </a:t>
            </a:r>
            <a:br>
              <a:rPr lang="en-GB" sz="1600" dirty="0">
                <a:latin typeface="Bahnschrift" panose="020B0502040204020203" pitchFamily="34" charset="0"/>
                <a:ea typeface="Source Sans Pro" panose="020B0503030403020204" pitchFamily="34" charset="0"/>
                <a:cs typeface="Courier New" panose="02070309020205020404" pitchFamily="49" charset="0"/>
              </a:rPr>
            </a:br>
            <a:r>
              <a:rPr lang="en-GB" sz="1600" dirty="0">
                <a:latin typeface="Bahnschrift" panose="020B0502040204020203" pitchFamily="34" charset="0"/>
                <a:ea typeface="Source Sans Pro" panose="020B0503030403020204" pitchFamily="34" charset="0"/>
                <a:cs typeface="Courier New" panose="02070309020205020404" pitchFamily="49" charset="0"/>
              </a:rPr>
              <a:t>that garment production/ fast fashion impacts </a:t>
            </a:r>
            <a:br>
              <a:rPr lang="en-GB" sz="1600" dirty="0">
                <a:latin typeface="Bahnschrift" panose="020B0502040204020203" pitchFamily="34" charset="0"/>
                <a:ea typeface="Source Sans Pro" panose="020B0503030403020204" pitchFamily="34" charset="0"/>
                <a:cs typeface="Courier New" panose="02070309020205020404" pitchFamily="49" charset="0"/>
              </a:rPr>
            </a:br>
            <a:r>
              <a:rPr lang="en-GB" sz="1600" dirty="0">
                <a:latin typeface="Bahnschrift" panose="020B0502040204020203" pitchFamily="34" charset="0"/>
                <a:ea typeface="Source Sans Pro" panose="020B0503030403020204" pitchFamily="34" charset="0"/>
                <a:cs typeface="Courier New" panose="02070309020205020404" pitchFamily="49" charset="0"/>
              </a:rPr>
              <a:t>the planet as shown on the poster?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dirty="0">
                <a:latin typeface="Bahnschrift" panose="020B0502040204020203" pitchFamily="34" charset="0"/>
                <a:ea typeface="Source Sans Pro" panose="020B0503030403020204" pitchFamily="34" charset="0"/>
                <a:cs typeface="Courier New" panose="02070309020205020404" pitchFamily="49" charset="0"/>
              </a:rPr>
              <a:t>What do you understand by </a:t>
            </a:r>
            <a:br>
              <a:rPr lang="en-GB" sz="1600" dirty="0">
                <a:latin typeface="Bahnschrift" panose="020B0502040204020203" pitchFamily="34" charset="0"/>
                <a:ea typeface="Source Sans Pro" panose="020B0503030403020204" pitchFamily="34" charset="0"/>
                <a:cs typeface="Courier New" panose="02070309020205020404" pitchFamily="49" charset="0"/>
              </a:rPr>
            </a:br>
            <a:r>
              <a:rPr lang="en-GB" sz="1600" dirty="0">
                <a:latin typeface="Bahnschrift" panose="020B0502040204020203" pitchFamily="34" charset="0"/>
                <a:ea typeface="Source Sans Pro" panose="020B0503030403020204" pitchFamily="34" charset="0"/>
                <a:cs typeface="Courier New" panose="02070309020205020404" pitchFamily="49" charset="0"/>
              </a:rPr>
              <a:t>the phrase ‘fast fashion’?</a:t>
            </a:r>
          </a:p>
        </p:txBody>
      </p:sp>
      <p:pic>
        <p:nvPicPr>
          <p:cNvPr id="6" name="Picture 5" descr="Timeline&#10;&#10;Description automatically generated">
            <a:extLst>
              <a:ext uri="{FF2B5EF4-FFF2-40B4-BE49-F238E27FC236}">
                <a16:creationId xmlns:a16="http://schemas.microsoft.com/office/drawing/2014/main" id="{E5B2D85E-FA60-4906-844C-8B1544317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289" y="406181"/>
            <a:ext cx="7665712" cy="5412727"/>
          </a:xfrm>
          <a:prstGeom prst="rect">
            <a:avLst/>
          </a:prstGeom>
        </p:spPr>
      </p:pic>
      <p:sp>
        <p:nvSpPr>
          <p:cNvPr id="7" name="TextBox 6">
            <a:extLst>
              <a:ext uri="{FF2B5EF4-FFF2-40B4-BE49-F238E27FC236}">
                <a16:creationId xmlns:a16="http://schemas.microsoft.com/office/drawing/2014/main" id="{03CA7FAC-E96B-4E05-9FD8-C595DCCC9008}"/>
              </a:ext>
            </a:extLst>
          </p:cNvPr>
          <p:cNvSpPr txBox="1"/>
          <p:nvPr/>
        </p:nvSpPr>
        <p:spPr>
          <a:xfrm>
            <a:off x="3290289" y="5818908"/>
            <a:ext cx="7665712" cy="651460"/>
          </a:xfrm>
          <a:prstGeom prst="rect">
            <a:avLst/>
          </a:prstGeom>
          <a:noFill/>
        </p:spPr>
        <p:txBody>
          <a:bodyPr wrap="square" rtlCol="0">
            <a:spAutoFit/>
          </a:bodyPr>
          <a:lstStyle/>
          <a:p>
            <a:pPr marL="0" marR="0" lvl="0" indent="0" algn="r" defTabSz="914400" rtl="0" fontAlgn="auto" hangingPunct="1">
              <a:lnSpc>
                <a:spcPct val="100000"/>
              </a:lnSpc>
              <a:spcBef>
                <a:spcPts val="0"/>
              </a:spcBef>
              <a:spcAft>
                <a:spcPts val="400"/>
              </a:spcAft>
              <a:buNone/>
              <a:tabLst/>
              <a:defRPr sz="1800" b="0" i="0" u="none" strike="noStrike" kern="0" cap="none" spc="0" baseline="0">
                <a:solidFill>
                  <a:srgbClr val="000000"/>
                </a:solidFill>
                <a:uFillTx/>
              </a:defRPr>
            </a:pPr>
            <a:r>
              <a:rPr lang="en-GB" sz="1100" b="0" i="0" u="none" strike="noStrike" kern="1200" cap="none" spc="0" baseline="0" dirty="0">
                <a:solidFill>
                  <a:srgbClr val="000000"/>
                </a:solidFill>
                <a:uFillTx/>
                <a:latin typeface="Bahnschrift" panose="020B0502040204020203" pitchFamily="34" charset="0"/>
                <a:cs typeface="Arial" pitchFamily="34"/>
              </a:rPr>
              <a:t>Produced by the University of Birmingham, School of Geography, Earth and Environmental Sciences</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dirty="0">
                <a:effectLst/>
                <a:latin typeface="Bahnschrift" panose="020B0502040204020203" pitchFamily="34" charset="0"/>
              </a:rPr>
              <a:t>We have provided a larger PDF version of this map within the downloadable resource. </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dirty="0">
                <a:effectLst/>
                <a:latin typeface="Bahnschrift" panose="020B0502040204020203" pitchFamily="34" charset="0"/>
              </a:rPr>
              <a:t>Use the zoom in function within the PDF to view text if necessary. </a:t>
            </a:r>
            <a:r>
              <a:rPr lang="en-GB" sz="1100" b="0" i="0" u="none" strike="noStrike" kern="1200" cap="none" spc="0" baseline="0" dirty="0">
                <a:solidFill>
                  <a:srgbClr val="000000"/>
                </a:solidFill>
                <a:uFillTx/>
                <a:latin typeface="Bahnschrift" panose="020B0502040204020203" pitchFamily="34" charset="0"/>
                <a:cs typeface="Arial" pitchFamily="34"/>
              </a:rPr>
              <a:t>  </a:t>
            </a:r>
          </a:p>
        </p:txBody>
      </p:sp>
    </p:spTree>
    <p:extLst>
      <p:ext uri="{BB962C8B-B14F-4D97-AF65-F5344CB8AC3E}">
        <p14:creationId xmlns:p14="http://schemas.microsoft.com/office/powerpoint/2010/main" val="7662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2307F-45B4-4FFB-AF93-F70E2E24FF1E}"/>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8F517D4-3E96-4ECA-9338-6E2E20F72F06}"/>
              </a:ext>
            </a:extLst>
          </p:cNvPr>
          <p:cNvSpPr txBox="1"/>
          <p:nvPr/>
        </p:nvSpPr>
        <p:spPr>
          <a:xfrm>
            <a:off x="1236000" y="406182"/>
            <a:ext cx="9720000" cy="492443"/>
          </a:xfrm>
          <a:prstGeom prst="rect">
            <a:avLst/>
          </a:prstGeom>
          <a:noFill/>
        </p:spPr>
        <p:txBody>
          <a:bodyPr wrap="square" lIns="0" tIns="0" rIns="0" bIns="0" rtlCol="0">
            <a:spAutoFit/>
          </a:bodyPr>
          <a:lstStyle/>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1" i="0" u="none" strike="noStrike" kern="0" cap="none" spc="0" baseline="0" dirty="0">
                <a:solidFill>
                  <a:srgbClr val="000000"/>
                </a:solidFill>
                <a:uFillTx/>
                <a:latin typeface="Bahnschrift" panose="020B0502040204020203" pitchFamily="34" charset="0"/>
                <a:cs typeface="Arial" pitchFamily="34"/>
              </a:rPr>
              <a:t>Task 5:</a:t>
            </a:r>
            <a:r>
              <a:rPr lang="en-GB" sz="1600" kern="0" dirty="0">
                <a:solidFill>
                  <a:srgbClr val="000000"/>
                </a:solidFill>
                <a:latin typeface="Bahnschrift" panose="020B0502040204020203" pitchFamily="34" charset="0"/>
                <a:cs typeface="Arial" pitchFamily="34"/>
              </a:rPr>
              <a:t> </a:t>
            </a:r>
            <a:r>
              <a:rPr lang="en-GB" sz="1600" b="0" i="0" u="none" strike="noStrike" kern="1200" cap="none" spc="0" baseline="0" dirty="0">
                <a:solidFill>
                  <a:srgbClr val="000000"/>
                </a:solidFill>
                <a:uFillTx/>
                <a:latin typeface="Bahnschrift" panose="020B0502040204020203" pitchFamily="34" charset="0"/>
                <a:cs typeface="Arial" pitchFamily="34"/>
              </a:rPr>
              <a:t>Design a Top Trumps card to capture the information you have learnt about the impact of this pair of jeans on our changing planet. You can use any of these templates. </a:t>
            </a:r>
            <a:endParaRPr lang="en-GB" sz="1600" b="0" i="0" u="none" strike="noStrike" kern="1200" cap="none" spc="0" baseline="0" dirty="0">
              <a:solidFill>
                <a:srgbClr val="000000"/>
              </a:solidFill>
              <a:uFillTx/>
              <a:latin typeface="Bahnschrift" panose="020B0502040204020203" pitchFamily="34" charset="0"/>
            </a:endParaRPr>
          </a:p>
        </p:txBody>
      </p:sp>
      <p:pic>
        <p:nvPicPr>
          <p:cNvPr id="4" name="Picture 3" descr="Table&#10;&#10;Description automatically generated">
            <a:extLst>
              <a:ext uri="{FF2B5EF4-FFF2-40B4-BE49-F238E27FC236}">
                <a16:creationId xmlns:a16="http://schemas.microsoft.com/office/drawing/2014/main" id="{AB5C5E74-1094-4AC3-B146-9452AFF0C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000" y="1385740"/>
            <a:ext cx="3240348" cy="4722838"/>
          </a:xfrm>
          <a:prstGeom prst="rect">
            <a:avLst/>
          </a:prstGeom>
        </p:spPr>
      </p:pic>
      <p:pic>
        <p:nvPicPr>
          <p:cNvPr id="6" name="Picture 5" descr="Table&#10;&#10;Description automatically generated">
            <a:extLst>
              <a:ext uri="{FF2B5EF4-FFF2-40B4-BE49-F238E27FC236}">
                <a16:creationId xmlns:a16="http://schemas.microsoft.com/office/drawing/2014/main" id="{AE781A35-3189-4DB3-8990-002141668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468" y="1385740"/>
            <a:ext cx="3162646" cy="4722839"/>
          </a:xfrm>
          <a:prstGeom prst="rect">
            <a:avLst/>
          </a:prstGeom>
        </p:spPr>
      </p:pic>
      <p:pic>
        <p:nvPicPr>
          <p:cNvPr id="9" name="Picture 8" descr="Table&#10;&#10;Description automatically generated">
            <a:extLst>
              <a:ext uri="{FF2B5EF4-FFF2-40B4-BE49-F238E27FC236}">
                <a16:creationId xmlns:a16="http://schemas.microsoft.com/office/drawing/2014/main" id="{46A56DEF-63A3-44FC-95A7-29D401A68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234" y="1385740"/>
            <a:ext cx="3202766" cy="4722839"/>
          </a:xfrm>
          <a:prstGeom prst="rect">
            <a:avLst/>
          </a:prstGeom>
        </p:spPr>
      </p:pic>
    </p:spTree>
    <p:extLst>
      <p:ext uri="{BB962C8B-B14F-4D97-AF65-F5344CB8AC3E}">
        <p14:creationId xmlns:p14="http://schemas.microsoft.com/office/powerpoint/2010/main" val="365489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53B46A-9CE5-4E3B-9EFF-AFE777A71FF3}"/>
              </a:ext>
            </a:extLst>
          </p:cNvPr>
          <p:cNvSpPr/>
          <p:nvPr/>
        </p:nvSpPr>
        <p:spPr>
          <a:xfrm>
            <a:off x="862642" y="0"/>
            <a:ext cx="10481094" cy="5942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778672D-0DAB-4631-BC9B-749F0D6B0243}"/>
              </a:ext>
            </a:extLst>
          </p:cNvPr>
          <p:cNvSpPr txBox="1"/>
          <p:nvPr/>
        </p:nvSpPr>
        <p:spPr>
          <a:xfrm>
            <a:off x="1236000" y="406182"/>
            <a:ext cx="9720000" cy="5262146"/>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Times New Roman" pitchFamily="18"/>
              </a:rPr>
              <a:t>Task 6: </a:t>
            </a:r>
            <a:r>
              <a:rPr lang="en-GB" sz="1600" b="0" i="0" u="none" strike="noStrike" kern="1200" cap="none" spc="0" baseline="0" dirty="0">
                <a:solidFill>
                  <a:srgbClr val="000000"/>
                </a:solidFill>
                <a:uFillTx/>
                <a:latin typeface="Bahnschrift" panose="020B0502040204020203" pitchFamily="34" charset="0"/>
                <a:ea typeface="Calibri" pitchFamily="34"/>
                <a:cs typeface="Times New Roman" pitchFamily="18"/>
              </a:rPr>
              <a:t>Think back to your discussion about fast fashion.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Times New Roman" pitchFamily="18"/>
              </a:rPr>
              <a:t>One definition is:</a:t>
            </a:r>
            <a:r>
              <a:rPr lang="en-GB" sz="1600" kern="0" dirty="0">
                <a:solidFill>
                  <a:srgbClr val="000000"/>
                </a:solidFill>
                <a:latin typeface="Bahnschrift" panose="020B0502040204020203" pitchFamily="34" charset="0"/>
                <a:ea typeface="Calibri" pitchFamily="34"/>
                <a:cs typeface="Times New Roman" pitchFamily="18"/>
              </a:rPr>
              <a:t> </a:t>
            </a:r>
            <a:br>
              <a:rPr lang="en-GB" sz="1600" kern="0" dirty="0">
                <a:solidFill>
                  <a:srgbClr val="000000"/>
                </a:solidFill>
                <a:latin typeface="Bahnschrift" panose="020B0502040204020203" pitchFamily="34" charset="0"/>
                <a:ea typeface="Calibri" pitchFamily="34"/>
                <a:cs typeface="Times New Roman" pitchFamily="18"/>
              </a:rPr>
            </a:br>
            <a:r>
              <a:rPr lang="en-GB" sz="1600" b="1" i="0" u="none" strike="noStrike" kern="1200" cap="none" spc="0" baseline="0" dirty="0">
                <a:solidFill>
                  <a:srgbClr val="000000"/>
                </a:solidFill>
                <a:uFillTx/>
                <a:latin typeface="Bahnschrift" panose="020B0502040204020203" pitchFamily="34" charset="0"/>
                <a:ea typeface="Calibri" pitchFamily="34"/>
                <a:cs typeface="Times New Roman" pitchFamily="18"/>
              </a:rPr>
              <a:t>‘inexpensive clothing produced rapidly by mass-market retailers in response to the latest trends.’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dirty="0">
              <a:solidFill>
                <a:srgbClr val="000000"/>
              </a:solidFill>
              <a:latin typeface="Bahnschrift" panose="020B0502040204020203" pitchFamily="34" charset="0"/>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ea typeface="Calibri" pitchFamily="34"/>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Times New Roman" pitchFamily="18"/>
              </a:rPr>
              <a:t>Are these jeans an example of fast fashion? Why? Why not? </a:t>
            </a:r>
          </a:p>
        </p:txBody>
      </p:sp>
      <p:pic>
        <p:nvPicPr>
          <p:cNvPr id="10" name="Picture 9">
            <a:extLst>
              <a:ext uri="{FF2B5EF4-FFF2-40B4-BE49-F238E27FC236}">
                <a16:creationId xmlns:a16="http://schemas.microsoft.com/office/drawing/2014/main" id="{51E3F596-35DD-4B50-8EBF-1A6A586719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309323"/>
            <a:ext cx="12192000" cy="12188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783D25E6-B67B-4BEF-A326-00FA1D976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000" y="1450109"/>
            <a:ext cx="1998837" cy="3711199"/>
          </a:xfrm>
          <a:prstGeom prst="rect">
            <a:avLst/>
          </a:prstGeom>
        </p:spPr>
      </p:pic>
      <p:pic>
        <p:nvPicPr>
          <p:cNvPr id="7" name="Picture 6" descr="A black and white logo&#10;&#10;Description automatically generated with low confidence">
            <a:extLst>
              <a:ext uri="{FF2B5EF4-FFF2-40B4-BE49-F238E27FC236}">
                <a16:creationId xmlns:a16="http://schemas.microsoft.com/office/drawing/2014/main" id="{E900092B-F658-4349-BF7B-BB05C3823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182" y="3807059"/>
            <a:ext cx="4305818" cy="1354249"/>
          </a:xfrm>
          <a:prstGeom prst="rect">
            <a:avLst/>
          </a:prstGeom>
        </p:spPr>
      </p:pic>
    </p:spTree>
    <p:extLst>
      <p:ext uri="{BB962C8B-B14F-4D97-AF65-F5344CB8AC3E}">
        <p14:creationId xmlns:p14="http://schemas.microsoft.com/office/powerpoint/2010/main" val="985381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738664"/>
          </a:xfrm>
          <a:prstGeom prst="rect">
            <a:avLst/>
          </a:prstGeom>
          <a:noFill/>
        </p:spPr>
        <p:txBody>
          <a:bodyPr wrap="square" lIns="0" tIns="0" rIns="0" bIns="0" rtlCol="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This pair of jeans is displayed in Our Changing Planet gallery at Thinktank, Birmingham Science Museum.  They are displayed with this information, to help visitors learn about the impact of garment production (making clothes) on the planet. </a:t>
            </a:r>
          </a:p>
        </p:txBody>
      </p:sp>
      <p:sp>
        <p:nvSpPr>
          <p:cNvPr id="6" name="TextBox 3">
            <a:extLst>
              <a:ext uri="{FF2B5EF4-FFF2-40B4-BE49-F238E27FC236}">
                <a16:creationId xmlns:a16="http://schemas.microsoft.com/office/drawing/2014/main" id="{D05A0E03-FB6E-4C85-9CBF-3F29E20AF0A2}"/>
              </a:ext>
            </a:extLst>
          </p:cNvPr>
          <p:cNvSpPr txBox="1"/>
          <p:nvPr/>
        </p:nvSpPr>
        <p:spPr>
          <a:xfrm>
            <a:off x="6469358" y="2639941"/>
            <a:ext cx="4486642" cy="3811877"/>
          </a:xfrm>
          <a:prstGeom prst="rect">
            <a:avLst/>
          </a:prstGeom>
          <a:noFill/>
          <a:ln w="9528" cap="flat">
            <a:noFill/>
            <a:prstDash val="solid"/>
            <a:miter/>
          </a:ln>
        </p:spPr>
        <p:txBody>
          <a:bodyPr vert="horz" wrap="square" lIns="0" tIns="0" rIns="0" bIns="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Times New Roman" pitchFamily="18"/>
              </a:rPr>
              <a:t>Jeans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Times New Roman" pitchFamily="18"/>
              </a:rPr>
              <a:t>Denim jeans first became popular in the USA in the 1880s as durable clothing for miners. </a:t>
            </a:r>
            <a:r>
              <a:rPr lang="en-GB" sz="1600" b="0" i="0" u="none" strike="noStrike" kern="0" cap="none" spc="0" baseline="0" dirty="0">
                <a:solidFill>
                  <a:srgbClr val="000000"/>
                </a:solidFill>
                <a:uFillTx/>
                <a:latin typeface="Bahnschrift" panose="020B0502040204020203" pitchFamily="34" charset="0"/>
                <a:ea typeface="Calibri" pitchFamily="34"/>
                <a:cs typeface="Times New Roman" pitchFamily="18"/>
              </a:rPr>
              <a:t>These jeans were donated by a member of museum staff. This is a very unusual fate for an item of clothing, as most textiles end up in landfill and are not recycled. This adds to the already significant environmental impact of cotton.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0" cap="none" spc="0" baseline="0" dirty="0">
                <a:solidFill>
                  <a:srgbClr val="000000"/>
                </a:solidFill>
                <a:uFillTx/>
                <a:latin typeface="Bahnschrift" panose="020B0502040204020203" pitchFamily="34" charset="0"/>
                <a:ea typeface="Calibri" pitchFamily="34"/>
                <a:cs typeface="Times New Roman" pitchFamily="18"/>
              </a:rPr>
              <a:t>There is potential for much more clothing and other textiles to be recycled into materials like home insulation.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0" cap="none" spc="0" baseline="0" dirty="0">
              <a:solidFill>
                <a:srgbClr val="000000"/>
              </a:solidFill>
              <a:uFillTx/>
              <a:latin typeface="Bahnschrift" panose="020B0502040204020203" pitchFamily="34" charset="0"/>
              <a:ea typeface="Calibri" pitchFamily="34"/>
              <a:cs typeface="Times New Roman" pitchFamily="18"/>
            </a:endParaRPr>
          </a:p>
          <a:p>
            <a:pPr>
              <a:lnSpc>
                <a:spcPct val="107000"/>
              </a:lnSpc>
              <a:spcAft>
                <a:spcPts val="800"/>
              </a:spcAf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cs typeface="Arial" pitchFamily="34"/>
              </a:rPr>
              <a:t>Let’s delve deeper to find out more……………..</a:t>
            </a:r>
          </a:p>
        </p:txBody>
      </p:sp>
      <p:pic>
        <p:nvPicPr>
          <p:cNvPr id="8" name="50A768D5-02F8-4D71-B23B-B2B05D866CA9">
            <a:extLst>
              <a:ext uri="{FF2B5EF4-FFF2-40B4-BE49-F238E27FC236}">
                <a16:creationId xmlns:a16="http://schemas.microsoft.com/office/drawing/2014/main" id="{17165AAB-5CB6-4BAA-9F00-173701FDD503}"/>
              </a:ext>
            </a:extLst>
          </p:cNvPr>
          <p:cNvPicPr>
            <a:picLocks noChangeAspect="1"/>
          </p:cNvPicPr>
          <p:nvPr/>
        </p:nvPicPr>
        <p:blipFill rotWithShape="1">
          <a:blip r:embed="rId2"/>
          <a:srcRect l="3018" t="23602" r="15015" b="11056"/>
          <a:stretch/>
        </p:blipFill>
        <p:spPr>
          <a:xfrm>
            <a:off x="1236000" y="1301865"/>
            <a:ext cx="4860000" cy="5165648"/>
          </a:xfrm>
          <a:prstGeom prst="rect">
            <a:avLst/>
          </a:prstGeom>
          <a:noFill/>
          <a:ln cap="flat">
            <a:noFill/>
          </a:ln>
        </p:spPr>
      </p:pic>
    </p:spTree>
    <p:extLst>
      <p:ext uri="{BB962C8B-B14F-4D97-AF65-F5344CB8AC3E}">
        <p14:creationId xmlns:p14="http://schemas.microsoft.com/office/powerpoint/2010/main" val="2517300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FB7AB6-4D83-4044-BF0C-CB841EDB5081}"/>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198000A-8311-4026-B3A5-C91008C0FBA7}"/>
              </a:ext>
            </a:extLst>
          </p:cNvPr>
          <p:cNvSpPr txBox="1"/>
          <p:nvPr/>
        </p:nvSpPr>
        <p:spPr>
          <a:xfrm>
            <a:off x="1235999" y="406182"/>
            <a:ext cx="8905528" cy="3182346"/>
          </a:xfrm>
          <a:prstGeom prst="rect">
            <a:avLst/>
          </a:prstGeom>
          <a:noFill/>
        </p:spPr>
        <p:txBody>
          <a:bodyPr wrap="square" lIns="0" tIns="0" rIns="0" bIns="0" rtlCol="0">
            <a:spAutoFit/>
          </a:bodyPr>
          <a:lstStyle/>
          <a:p>
            <a:pPr algn="just">
              <a:lnSpc>
                <a:spcPct val="107000"/>
              </a:lnSpc>
              <a:spcAft>
                <a:spcPts val="800"/>
              </a:spcAft>
            </a:pPr>
            <a:r>
              <a:rPr lang="en-GB" sz="1600" b="1" dirty="0">
                <a:latin typeface="Bahnschrift" panose="020B0502040204020203" pitchFamily="34" charset="0"/>
                <a:ea typeface="Source Sans Pro" panose="020B0503030403020204" pitchFamily="34" charset="0"/>
                <a:cs typeface="Courier New" panose="02070309020205020404" pitchFamily="49" charset="0"/>
              </a:rPr>
              <a:t>The clothes we wear have personal stories. This is the story of this pair of jeans.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These jeans were donated to Thinktank, so we know a little bit about the person who owned them.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They belonged to a man called Mark Ashford. He bought them in 2015 from Primark</a:t>
            </a:r>
            <a:r>
              <a:rPr lang="en-GB" sz="1600" dirty="0">
                <a:solidFill>
                  <a:srgbClr val="000000"/>
                </a:solidFill>
                <a:latin typeface="Bahnschrift" panose="020B0502040204020203" pitchFamily="34" charset="0"/>
                <a:ea typeface="Times New Roman" pitchFamily="18"/>
                <a:cs typeface="Arial" pitchFamily="34"/>
              </a:rPr>
              <a:t> a</a:t>
            </a: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nd </a:t>
            </a:r>
            <a:b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b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says ‘they weren't expensive, about £12.’ We also know about how he felt about them, and </a:t>
            </a:r>
            <a:b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b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some of the occasions he wore them</a:t>
            </a:r>
            <a:r>
              <a:rPr lang="en-GB" sz="1600" b="0" i="0" u="none" strike="noStrike" kern="0" cap="none" spc="0" baseline="0" dirty="0">
                <a:solidFill>
                  <a:srgbClr val="000000"/>
                </a:solidFill>
                <a:uFillTx/>
                <a:latin typeface="Bahnschrift" panose="020B0502040204020203" pitchFamily="34" charset="0"/>
                <a:ea typeface="Times New Roman" pitchFamily="18"/>
                <a:cs typeface="Arial" pitchFamily="34"/>
              </a:rPr>
              <a:t>. </a:t>
            </a:r>
            <a:endPar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They were initially worn as smart jeans for evenings out like his son’s stag do and another </a:t>
            </a:r>
            <a:b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b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son’s thirtieth birthday. After a couple of washes the fit wasn't great anymore so Mark </a:t>
            </a:r>
            <a:b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b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decided to buy some new, slightly more expensive ones. They then became what Mark </a:t>
            </a:r>
            <a:b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b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calls 'work wear', meaning clothes set aside for when doing DIY that he doesn't mind </a:t>
            </a:r>
            <a:b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b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getting dirty. They were used like this for the last few years until being donated to ‘Our </a:t>
            </a:r>
            <a:b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br>
            <a:r>
              <a:rPr lang="en-GB" sz="1600" b="0" i="0" u="none" strike="noStrike" kern="1200" cap="none" spc="0" baseline="0" dirty="0">
                <a:solidFill>
                  <a:srgbClr val="000000"/>
                </a:solidFill>
                <a:uFillTx/>
                <a:latin typeface="Bahnschrift" panose="020B0502040204020203" pitchFamily="34" charset="0"/>
                <a:ea typeface="Times New Roman" pitchFamily="18"/>
                <a:cs typeface="Arial" pitchFamily="34"/>
              </a:rPr>
              <a:t>Changing Planet’ gallery in summer 2021. </a:t>
            </a:r>
          </a:p>
        </p:txBody>
      </p:sp>
      <p:pic>
        <p:nvPicPr>
          <p:cNvPr id="3" name="Picture 2" descr="A picture containing text&#10;&#10;Description automatically generated">
            <a:extLst>
              <a:ext uri="{FF2B5EF4-FFF2-40B4-BE49-F238E27FC236}">
                <a16:creationId xmlns:a16="http://schemas.microsoft.com/office/drawing/2014/main" id="{9A083E82-8430-4D92-95C6-7150A30EC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000">
            <a:off x="9567820" y="1011124"/>
            <a:ext cx="1388179" cy="2577404"/>
          </a:xfrm>
          <a:prstGeom prst="rect">
            <a:avLst/>
          </a:prstGeom>
        </p:spPr>
      </p:pic>
      <p:sp>
        <p:nvSpPr>
          <p:cNvPr id="9" name="TextBox 8">
            <a:extLst>
              <a:ext uri="{FF2B5EF4-FFF2-40B4-BE49-F238E27FC236}">
                <a16:creationId xmlns:a16="http://schemas.microsoft.com/office/drawing/2014/main" id="{CE18F506-0C04-40A4-A5A0-2E553DE726AB}"/>
              </a:ext>
            </a:extLst>
          </p:cNvPr>
          <p:cNvSpPr txBox="1"/>
          <p:nvPr/>
        </p:nvSpPr>
        <p:spPr>
          <a:xfrm>
            <a:off x="1236000" y="3731008"/>
            <a:ext cx="5427539" cy="1893339"/>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0" cap="none" spc="0" baseline="0" dirty="0">
                <a:solidFill>
                  <a:srgbClr val="000000"/>
                </a:solidFill>
                <a:uFillTx/>
                <a:latin typeface="Bahnschrift" panose="020B0502040204020203" pitchFamily="34" charset="0"/>
                <a:ea typeface="Calibri" pitchFamily="34"/>
                <a:cs typeface="Arial" pitchFamily="34"/>
              </a:rPr>
              <a:t>What is denim? </a:t>
            </a:r>
          </a:p>
          <a:p>
            <a:pPr marL="0" marR="0" lvl="0" indent="0" algn="l" defTabSz="914400" rtl="0" fontAlgn="auto" hangingPunct="1">
              <a:lnSpc>
                <a:spcPct val="107000"/>
              </a:lnSpc>
              <a:spcBef>
                <a:spcPts val="0"/>
              </a:spcBef>
              <a:buNone/>
              <a:tabLst/>
              <a:defRPr sz="1800" b="0" i="0" u="none" strike="noStrike" kern="0" cap="none" spc="0" baseline="0">
                <a:solidFill>
                  <a:srgbClr val="000000"/>
                </a:solidFill>
                <a:uFillTx/>
              </a:defRPr>
            </a:pPr>
            <a:r>
              <a:rPr lang="en-GB" sz="1600" b="0" i="0" u="none" strike="noStrike" kern="0" cap="none" spc="0" baseline="0" dirty="0">
                <a:solidFill>
                  <a:srgbClr val="000000"/>
                </a:solidFill>
                <a:uFillTx/>
                <a:latin typeface="Bahnschrift" panose="020B0502040204020203" pitchFamily="34" charset="0"/>
                <a:cs typeface="Arial" pitchFamily="34"/>
              </a:rPr>
              <a:t>Denim is a strong fabric made from cotton. It is made with a twill weave, and is warp-faced. The threads going right to left (called the ‘weft’) passe under two or more threads going up and down (‘the warp’). This method of weaving gives denim a subtle diagonal pattern.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400" b="0" i="0" u="none" strike="noStrike" kern="0" cap="none" spc="0" baseline="0" dirty="0">
                <a:solidFill>
                  <a:srgbClr val="000000"/>
                </a:solidFill>
                <a:uFillTx/>
                <a:latin typeface="Bahnschrift" panose="020B0502040204020203" pitchFamily="34" charset="0"/>
                <a:ea typeface="Calibri" pitchFamily="34"/>
                <a:cs typeface="Arial" pitchFamily="34"/>
              </a:rPr>
              <a:t>Find out more here: </a:t>
            </a:r>
            <a:r>
              <a:rPr lang="en-GB" sz="1400" b="0" i="0" u="none" strike="noStrike" kern="0" cap="none" spc="0" baseline="0" dirty="0">
                <a:solidFill>
                  <a:srgbClr val="000000"/>
                </a:solidFill>
                <a:uFillTx/>
                <a:latin typeface="Bahnschrift" panose="020B0502040204020203" pitchFamily="34" charset="0"/>
                <a:ea typeface="Calibri" pitchFamily="34"/>
                <a:cs typeface="Arial" pitchFamily="34"/>
                <a:hlinkClick r:id="rId3"/>
              </a:rPr>
              <a:t>https://en.wikipedia.org/wiki/Denim</a:t>
            </a:r>
            <a:r>
              <a:rPr lang="en-GB" sz="1400" b="0" i="0" u="none" strike="noStrike" kern="0" cap="none" spc="0" baseline="0" dirty="0">
                <a:solidFill>
                  <a:srgbClr val="000000"/>
                </a:solidFill>
                <a:uFillTx/>
                <a:latin typeface="Bahnschrift" panose="020B0502040204020203" pitchFamily="34" charset="0"/>
                <a:ea typeface="Calibri" pitchFamily="34"/>
                <a:cs typeface="Arial" pitchFamily="34"/>
              </a:rPr>
              <a:t> </a:t>
            </a:r>
          </a:p>
        </p:txBody>
      </p:sp>
      <p:pic>
        <p:nvPicPr>
          <p:cNvPr id="10" name="Picture 9">
            <a:extLst>
              <a:ext uri="{FF2B5EF4-FFF2-40B4-BE49-F238E27FC236}">
                <a16:creationId xmlns:a16="http://schemas.microsoft.com/office/drawing/2014/main" id="{17E51B6E-E751-4365-A785-F32597478DD1}"/>
              </a:ext>
            </a:extLst>
          </p:cNvPr>
          <p:cNvPicPr>
            <a:picLocks noChangeAspect="1"/>
          </p:cNvPicPr>
          <p:nvPr/>
        </p:nvPicPr>
        <p:blipFill rotWithShape="1">
          <a:blip r:embed="rId4"/>
          <a:srcRect l="6508" t="2985" r="-55" b="3471"/>
          <a:stretch/>
        </p:blipFill>
        <p:spPr>
          <a:xfrm>
            <a:off x="8699809" y="3754800"/>
            <a:ext cx="2256191" cy="1846800"/>
          </a:xfrm>
          <a:prstGeom prst="rect">
            <a:avLst/>
          </a:prstGeom>
          <a:noFill/>
          <a:ln cap="flat">
            <a:noFill/>
          </a:ln>
        </p:spPr>
      </p:pic>
      <p:pic>
        <p:nvPicPr>
          <p:cNvPr id="11" name="Picture 10" descr="Background pattern&#10;&#10;Description automatically generated with medium confidence">
            <a:extLst>
              <a:ext uri="{FF2B5EF4-FFF2-40B4-BE49-F238E27FC236}">
                <a16:creationId xmlns:a16="http://schemas.microsoft.com/office/drawing/2014/main" id="{A7C35005-7F2B-41CD-B2EC-240EE5FC015B}"/>
              </a:ext>
            </a:extLst>
          </p:cNvPr>
          <p:cNvPicPr>
            <a:picLocks noChangeAspect="1"/>
          </p:cNvPicPr>
          <p:nvPr/>
        </p:nvPicPr>
        <p:blipFill rotWithShape="1">
          <a:blip r:embed="rId5"/>
          <a:srcRect l="2637" r="21809"/>
          <a:stretch/>
        </p:blipFill>
        <p:spPr>
          <a:xfrm>
            <a:off x="6749729" y="3753754"/>
            <a:ext cx="1863890" cy="1847846"/>
          </a:xfrm>
          <a:prstGeom prst="rect">
            <a:avLst/>
          </a:prstGeom>
          <a:noFill/>
          <a:ln cap="flat">
            <a:noFill/>
          </a:ln>
        </p:spPr>
      </p:pic>
      <p:sp>
        <p:nvSpPr>
          <p:cNvPr id="12" name="TextBox 11">
            <a:extLst>
              <a:ext uri="{FF2B5EF4-FFF2-40B4-BE49-F238E27FC236}">
                <a16:creationId xmlns:a16="http://schemas.microsoft.com/office/drawing/2014/main" id="{45EDFB01-ABA4-498E-80F8-D338763FEC65}"/>
              </a:ext>
            </a:extLst>
          </p:cNvPr>
          <p:cNvSpPr txBox="1"/>
          <p:nvPr/>
        </p:nvSpPr>
        <p:spPr>
          <a:xfrm>
            <a:off x="1235998" y="5766827"/>
            <a:ext cx="9720001" cy="878767"/>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0" cap="none" spc="0" baseline="0" dirty="0">
                <a:solidFill>
                  <a:srgbClr val="000000"/>
                </a:solidFill>
                <a:uFillTx/>
                <a:latin typeface="Bahnschrift" panose="020B0502040204020203" pitchFamily="34" charset="0"/>
                <a:ea typeface="Calibri" pitchFamily="34"/>
                <a:cs typeface="Arial" pitchFamily="34"/>
              </a:rPr>
              <a:t>Why do so many of us wear denim?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0" cap="none" spc="0" baseline="0" dirty="0">
                <a:solidFill>
                  <a:srgbClr val="000000"/>
                </a:solidFill>
                <a:uFillTx/>
                <a:latin typeface="Bahnschrift" panose="020B0502040204020203" pitchFamily="34" charset="0"/>
                <a:ea typeface="Calibri" pitchFamily="34"/>
                <a:cs typeface="Times New Roman" pitchFamily="18"/>
              </a:rPr>
              <a:t>Denim was first made as study workwear, Hollywood films introduced them to the world, and they have been an important part of fashion since the 1950s. </a:t>
            </a:r>
            <a:r>
              <a:rPr lang="en-GB" sz="1600" b="1" i="0" u="none" strike="noStrike" kern="0" cap="none" spc="0" baseline="0" dirty="0">
                <a:solidFill>
                  <a:srgbClr val="000000"/>
                </a:solidFill>
                <a:uFillTx/>
                <a:latin typeface="Bahnschrift" panose="020B0502040204020203" pitchFamily="34" charset="0"/>
                <a:ea typeface="Calibri" pitchFamily="34"/>
                <a:cs typeface="Arial" pitchFamily="34"/>
              </a:rPr>
              <a:t>But we still want to know more.............</a:t>
            </a:r>
            <a:endParaRPr lang="en-GB" dirty="0"/>
          </a:p>
        </p:txBody>
      </p:sp>
    </p:spTree>
    <p:extLst>
      <p:ext uri="{BB962C8B-B14F-4D97-AF65-F5344CB8AC3E}">
        <p14:creationId xmlns:p14="http://schemas.microsoft.com/office/powerpoint/2010/main" val="721055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AAF5B7-0975-4A12-922A-7C9CBAC0221E}"/>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86AF4D2-5F29-47D1-8787-78A25B18E177}"/>
              </a:ext>
            </a:extLst>
          </p:cNvPr>
          <p:cNvSpPr txBox="1"/>
          <p:nvPr/>
        </p:nvSpPr>
        <p:spPr>
          <a:xfrm>
            <a:off x="1236000" y="406182"/>
            <a:ext cx="3871709" cy="3713837"/>
          </a:xfrm>
          <a:prstGeom prst="rect">
            <a:avLst/>
          </a:prstGeom>
          <a:noFill/>
        </p:spPr>
        <p:txBody>
          <a:bodyPr wrap="square" lIns="0" tIns="0" rIns="0" bIns="0" rtlCol="0">
            <a:spAutoFit/>
          </a:bodyPr>
          <a:lstStyle/>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Inside the jeans is a clothing label, with this information on.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So we know that the jeans were made in Pakistan. And what materials they are made from:</a:t>
            </a:r>
          </a:p>
          <a:p>
            <a:pPr marL="0" marR="0" lvl="0" indent="0" algn="l" defTabSz="914400" rtl="0" fontAlgn="auto" hangingPunct="1">
              <a:lnSpc>
                <a:spcPct val="100000"/>
              </a:lnSpc>
              <a:spcBef>
                <a:spcPts val="0"/>
              </a:spcBef>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Shell:  98% cotton</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           2% elastane</a:t>
            </a:r>
          </a:p>
          <a:p>
            <a:pPr marL="0" marR="0" lvl="0" indent="0" algn="l" defTabSz="914400" rtl="0" fontAlgn="auto" hangingPunct="1">
              <a:lnSpc>
                <a:spcPct val="100000"/>
              </a:lnSpc>
              <a:spcBef>
                <a:spcPts val="0"/>
              </a:spcBef>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Lining: 48% cotton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            52% polyester</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There are also 4 metal buttons, but there is no information about those on the label.  </a:t>
            </a:r>
            <a:r>
              <a:rPr lang="en-GB" sz="1600" b="0" i="0" u="none" strike="noStrike" kern="1200" cap="none" spc="0" baseline="0" dirty="0">
                <a:solidFill>
                  <a:srgbClr val="000000"/>
                </a:solidFill>
                <a:uFillTx/>
                <a:latin typeface="Bahnschrift" panose="020B0502040204020203" pitchFamily="34" charset="0"/>
                <a:cs typeface="Arial" pitchFamily="34"/>
              </a:rPr>
              <a:t>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So we know what materials they are made from.</a:t>
            </a:r>
            <a:endParaRPr lang="en-GB" sz="1600" dirty="0">
              <a:latin typeface="Bahnschrift" panose="020B0502040204020203" pitchFamily="34" charset="0"/>
              <a:ea typeface="Source Sans Pro" panose="020B0503030403020204" pitchFamily="34" charset="0"/>
              <a:cs typeface="Courier New" panose="02070309020205020404" pitchFamily="49" charset="0"/>
            </a:endParaRPr>
          </a:p>
        </p:txBody>
      </p:sp>
      <p:grpSp>
        <p:nvGrpSpPr>
          <p:cNvPr id="11" name="Group 10">
            <a:extLst>
              <a:ext uri="{FF2B5EF4-FFF2-40B4-BE49-F238E27FC236}">
                <a16:creationId xmlns:a16="http://schemas.microsoft.com/office/drawing/2014/main" id="{F337A4F9-92A9-4051-81E0-CB91FF874BB8}"/>
              </a:ext>
            </a:extLst>
          </p:cNvPr>
          <p:cNvGrpSpPr/>
          <p:nvPr/>
        </p:nvGrpSpPr>
        <p:grpSpPr>
          <a:xfrm>
            <a:off x="5481067" y="406181"/>
            <a:ext cx="5474933" cy="5032107"/>
            <a:chOff x="6059999" y="406182"/>
            <a:chExt cx="4896001" cy="4500000"/>
          </a:xfrm>
        </p:grpSpPr>
        <p:pic>
          <p:nvPicPr>
            <p:cNvPr id="7" name="Picture 6" descr="Text, letter&#10;&#10;Description automatically generated">
              <a:extLst>
                <a:ext uri="{FF2B5EF4-FFF2-40B4-BE49-F238E27FC236}">
                  <a16:creationId xmlns:a16="http://schemas.microsoft.com/office/drawing/2014/main" id="{02057171-EC50-484D-817B-2C4F8D6F5AF0}"/>
                </a:ext>
              </a:extLst>
            </p:cNvPr>
            <p:cNvPicPr preferRelativeResize="0">
              <a:picLocks/>
            </p:cNvPicPr>
            <p:nvPr/>
          </p:nvPicPr>
          <p:blipFill rotWithShape="1">
            <a:blip r:embed="rId2"/>
            <a:srcRect l="21761" t="4178" r="7257" b="9885"/>
            <a:stretch/>
          </p:blipFill>
          <p:spPr>
            <a:xfrm>
              <a:off x="6059999" y="406182"/>
              <a:ext cx="2448000" cy="4500000"/>
            </a:xfrm>
            <a:prstGeom prst="rect">
              <a:avLst/>
            </a:prstGeom>
            <a:noFill/>
            <a:ln cap="flat">
              <a:noFill/>
            </a:ln>
          </p:spPr>
        </p:pic>
        <p:pic>
          <p:nvPicPr>
            <p:cNvPr id="8" name="Picture 7" descr="Text, letter&#10;&#10;Description automatically generated">
              <a:extLst>
                <a:ext uri="{FF2B5EF4-FFF2-40B4-BE49-F238E27FC236}">
                  <a16:creationId xmlns:a16="http://schemas.microsoft.com/office/drawing/2014/main" id="{3A4A9B7F-A4C4-4F0E-BF94-FB206A1AF362}"/>
                </a:ext>
              </a:extLst>
            </p:cNvPr>
            <p:cNvPicPr preferRelativeResize="0">
              <a:picLocks/>
            </p:cNvPicPr>
            <p:nvPr/>
          </p:nvPicPr>
          <p:blipFill rotWithShape="1">
            <a:blip r:embed="rId3"/>
            <a:srcRect l="31862" t="10284" r="10617" b="19446"/>
            <a:stretch/>
          </p:blipFill>
          <p:spPr>
            <a:xfrm>
              <a:off x="8507999" y="406182"/>
              <a:ext cx="2448001" cy="4500000"/>
            </a:xfrm>
            <a:prstGeom prst="rect">
              <a:avLst/>
            </a:prstGeom>
            <a:noFill/>
            <a:ln cap="flat">
              <a:noFill/>
            </a:ln>
          </p:spPr>
        </p:pic>
      </p:grpSp>
      <p:pic>
        <p:nvPicPr>
          <p:cNvPr id="4" name="Picture 3" descr="A picture containing text, clipart&#10;&#10;Description automatically generated">
            <a:extLst>
              <a:ext uri="{FF2B5EF4-FFF2-40B4-BE49-F238E27FC236}">
                <a16:creationId xmlns:a16="http://schemas.microsoft.com/office/drawing/2014/main" id="{5FE82B2B-31A0-4BDE-91FA-AB90FA312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0000">
            <a:off x="4205809" y="3549557"/>
            <a:ext cx="1529933" cy="3152139"/>
          </a:xfrm>
          <a:prstGeom prst="rect">
            <a:avLst/>
          </a:prstGeom>
        </p:spPr>
      </p:pic>
    </p:spTree>
    <p:extLst>
      <p:ext uri="{BB962C8B-B14F-4D97-AF65-F5344CB8AC3E}">
        <p14:creationId xmlns:p14="http://schemas.microsoft.com/office/powerpoint/2010/main" val="416845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C96482-E63F-49BD-973C-396CF899F1AD}"/>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AFB54F8-A06F-49FC-8AEA-8D5F68F4B315}"/>
              </a:ext>
            </a:extLst>
          </p:cNvPr>
          <p:cNvSpPr txBox="1"/>
          <p:nvPr/>
        </p:nvSpPr>
        <p:spPr>
          <a:xfrm>
            <a:off x="1236000" y="406182"/>
            <a:ext cx="9720000" cy="1990288"/>
          </a:xfrm>
          <a:prstGeom prst="rect">
            <a:avLst/>
          </a:prstGeom>
          <a:noFill/>
        </p:spPr>
        <p:txBody>
          <a:bodyPr wrap="square" lIns="0" tIns="0" rIns="0" bIns="0" rtlCol="0">
            <a:spAutoFit/>
          </a:bodyPr>
          <a:lstStyle/>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We still want to know: </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Where did the raw materials come from?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What are the environmental impacts of farming/making those materials? </a:t>
            </a:r>
            <a:endParaRPr lang="en-GB" sz="1600" b="0" i="0" u="none" strike="noStrike" kern="1200" cap="none" spc="0" baseline="0" dirty="0">
              <a:solidFill>
                <a:srgbClr val="000000"/>
              </a:solidFill>
              <a:uFillTx/>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What are the </a:t>
            </a: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environmental impacts of wearing clothes made from those materials? </a:t>
            </a:r>
            <a:endParaRPr lang="en-GB" sz="1600" b="0" i="0" u="none" strike="noStrike" kern="1200" cap="none" spc="0" baseline="0" dirty="0">
              <a:solidFill>
                <a:srgbClr val="000000"/>
              </a:solidFill>
              <a:uFillTx/>
              <a:latin typeface="Bahnschrift" panose="020B0502040204020203" pitchFamily="34" charset="0"/>
              <a:cs typeface="Arial" pitchFamily="34"/>
            </a:endParaRP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cs typeface="Arial" pitchFamily="34"/>
              </a:rPr>
              <a:t>How </a:t>
            </a: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was the garment transported to the UK?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How has the production and transport of these jeans affected our planet?</a:t>
            </a:r>
          </a:p>
        </p:txBody>
      </p:sp>
      <p:sp>
        <p:nvSpPr>
          <p:cNvPr id="9" name="Rectangle 8">
            <a:extLst>
              <a:ext uri="{FF2B5EF4-FFF2-40B4-BE49-F238E27FC236}">
                <a16:creationId xmlns:a16="http://schemas.microsoft.com/office/drawing/2014/main" id="{24623BCF-1D71-4321-9A73-2D55A0B8673E}"/>
              </a:ext>
            </a:extLst>
          </p:cNvPr>
          <p:cNvSpPr/>
          <p:nvPr/>
        </p:nvSpPr>
        <p:spPr>
          <a:xfrm>
            <a:off x="862642" y="6151418"/>
            <a:ext cx="10481094" cy="706582"/>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shape&#10;&#10;Description automatically generated">
            <a:extLst>
              <a:ext uri="{FF2B5EF4-FFF2-40B4-BE49-F238E27FC236}">
                <a16:creationId xmlns:a16="http://schemas.microsoft.com/office/drawing/2014/main" id="{DCC048E0-E12C-4EB9-853E-B29ECA806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891" y="4299270"/>
            <a:ext cx="6310110" cy="1967828"/>
          </a:xfrm>
          <a:prstGeom prst="rect">
            <a:avLst/>
          </a:prstGeom>
        </p:spPr>
      </p:pic>
    </p:spTree>
    <p:extLst>
      <p:ext uri="{BB962C8B-B14F-4D97-AF65-F5344CB8AC3E}">
        <p14:creationId xmlns:p14="http://schemas.microsoft.com/office/powerpoint/2010/main" val="2824997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1190069"/>
          </a:xfrm>
          <a:prstGeom prst="rect">
            <a:avLst/>
          </a:prstGeom>
          <a:noFill/>
        </p:spPr>
        <p:txBody>
          <a:bodyPr wrap="square" lIns="0" tIns="0" rIns="0" bIns="0" rtlCol="0">
            <a:spAutoFit/>
          </a:bodyPr>
          <a:lstStyle/>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1" i="0" u="none" strike="noStrike" kern="0" cap="none" spc="0" baseline="0" dirty="0">
                <a:solidFill>
                  <a:srgbClr val="000000"/>
                </a:solidFill>
                <a:uFillTx/>
                <a:latin typeface="Bahnschrift" panose="020B0502040204020203" pitchFamily="34" charset="0"/>
                <a:ea typeface="Calibri" pitchFamily="34"/>
                <a:cs typeface="Arial" pitchFamily="34"/>
              </a:rPr>
              <a:t>Task 2: </a:t>
            </a: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In your group, research one of the raw materials used to make the denim jeans and how that raw material impacts on the environment.  </a:t>
            </a:r>
          </a:p>
          <a:p>
            <a:pPr marL="0" marR="0" lvl="0" indent="0" algn="l" defTabSz="914400"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Plan how you will share your knowledge with the whole group for </a:t>
            </a:r>
            <a:r>
              <a:rPr lang="en-GB" sz="1600" b="1" i="0" u="none" strike="noStrike" kern="0" cap="none" spc="0" baseline="0" dirty="0">
                <a:solidFill>
                  <a:srgbClr val="000000"/>
                </a:solidFill>
                <a:uFillTx/>
                <a:latin typeface="Bahnschrift" panose="020B0502040204020203" pitchFamily="34" charset="0"/>
                <a:ea typeface="Calibri" pitchFamily="34"/>
                <a:cs typeface="Arial" pitchFamily="34"/>
              </a:rPr>
              <a:t>Task 3</a:t>
            </a:r>
            <a:r>
              <a:rPr lang="en-GB" sz="1600" b="0" i="0" u="none" strike="noStrike" kern="0" cap="none" spc="0" baseline="0" dirty="0">
                <a:solidFill>
                  <a:srgbClr val="000000"/>
                </a:solidFill>
                <a:uFillTx/>
                <a:latin typeface="Bahnschrift" panose="020B0502040204020203" pitchFamily="34" charset="0"/>
                <a:ea typeface="Calibri" pitchFamily="34"/>
                <a:cs typeface="Arial" pitchFamily="34"/>
              </a:rPr>
              <a:t>. </a:t>
            </a:r>
          </a:p>
          <a:p>
            <a:endParaRPr lang="en-GB" sz="1600" dirty="0">
              <a:latin typeface="Bahnschrift" panose="020B0502040204020203" pitchFamily="34" charset="0"/>
              <a:ea typeface="Source Sans Pro" panose="020B0503030403020204" pitchFamily="34" charset="0"/>
              <a:cs typeface="Courier New" panose="02070309020205020404" pitchFamily="49" charset="0"/>
            </a:endParaRPr>
          </a:p>
        </p:txBody>
      </p:sp>
      <p:pic>
        <p:nvPicPr>
          <p:cNvPr id="7" name="Picture 6" descr="A picture containing text&#10;&#10;Description automatically generated">
            <a:extLst>
              <a:ext uri="{FF2B5EF4-FFF2-40B4-BE49-F238E27FC236}">
                <a16:creationId xmlns:a16="http://schemas.microsoft.com/office/drawing/2014/main" id="{D1DFDE3B-4E9D-4934-9506-1D44BF19B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57853" y="1660906"/>
            <a:ext cx="5398147" cy="30951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A2D1FDD6-F9D4-46FC-BAFA-F89EE20DA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36000" y="2986324"/>
            <a:ext cx="5398147" cy="3095175"/>
          </a:xfrm>
          <a:prstGeom prst="rect">
            <a:avLst/>
          </a:prstGeom>
        </p:spPr>
      </p:pic>
    </p:spTree>
    <p:extLst>
      <p:ext uri="{BB962C8B-B14F-4D97-AF65-F5344CB8AC3E}">
        <p14:creationId xmlns:p14="http://schemas.microsoft.com/office/powerpoint/2010/main" val="1742611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9720000" cy="1568571"/>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98% cotton, so what is cotton?</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Cotton is a natural material that grows around the seeds of the cotton plant.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The fibre can be spun into a thread and woven into a fabric.</a:t>
            </a:r>
            <a:b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br>
            <a:r>
              <a:rPr lang="en-GB" sz="1400" b="0" i="0" u="none" strike="noStrike" kern="1200" cap="none" spc="0" baseline="0" dirty="0">
                <a:solidFill>
                  <a:srgbClr val="000000"/>
                </a:solidFill>
                <a:uFillTx/>
                <a:latin typeface="Bahnschrift" panose="020B0502040204020203" pitchFamily="34" charset="0"/>
                <a:ea typeface="Calibri" pitchFamily="34"/>
                <a:cs typeface="Arial" pitchFamily="34"/>
              </a:rPr>
              <a:t>You can learn more here: </a:t>
            </a:r>
            <a:r>
              <a:rPr lang="en-GB" sz="1400" b="0" i="0" u="sng" strike="noStrike" kern="1200" cap="none" spc="0" baseline="0" dirty="0">
                <a:solidFill>
                  <a:srgbClr val="0000FF"/>
                </a:solidFill>
                <a:uFillTx/>
                <a:latin typeface="Bahnschrift" panose="020B0502040204020203" pitchFamily="34" charset="0"/>
                <a:ea typeface="Calibri" pitchFamily="34"/>
                <a:cs typeface="Arial" pitchFamily="34"/>
                <a:hlinkClick r:id="rId2"/>
              </a:rPr>
              <a:t>https://en.wikipedia.org/wiki/Cotton</a:t>
            </a:r>
            <a:endParaRPr lang="en-GB" sz="1600" b="0" i="0" u="sng" strike="noStrike" kern="1200" cap="none" spc="0" baseline="0" dirty="0">
              <a:solidFill>
                <a:srgbClr val="0000FF"/>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It is farmed in lots of countries, but the largest exporters of cotton are USA (36%) and India (15%)  </a:t>
            </a:r>
          </a:p>
        </p:txBody>
      </p:sp>
      <p:pic>
        <p:nvPicPr>
          <p:cNvPr id="6" name="Picture 5" descr="Royalty-free cotton plant photos free download | Pxfuel">
            <a:extLst>
              <a:ext uri="{FF2B5EF4-FFF2-40B4-BE49-F238E27FC236}">
                <a16:creationId xmlns:a16="http://schemas.microsoft.com/office/drawing/2014/main" id="{F790C197-A9D4-4768-AF94-16577E44FAB0}"/>
              </a:ext>
            </a:extLst>
          </p:cNvPr>
          <p:cNvPicPr>
            <a:picLocks noChangeAspect="1"/>
          </p:cNvPicPr>
          <p:nvPr/>
        </p:nvPicPr>
        <p:blipFill rotWithShape="1">
          <a:blip r:embed="rId3"/>
          <a:srcRect l="4173" t="7659" r="9757" b="3297"/>
          <a:stretch/>
        </p:blipFill>
        <p:spPr>
          <a:xfrm>
            <a:off x="1236000" y="2211958"/>
            <a:ext cx="6144043" cy="4239860"/>
          </a:xfrm>
          <a:prstGeom prst="rect">
            <a:avLst/>
          </a:prstGeom>
          <a:noFill/>
          <a:ln cap="flat">
            <a:noFill/>
          </a:ln>
        </p:spPr>
      </p:pic>
      <p:sp>
        <p:nvSpPr>
          <p:cNvPr id="7" name="TextBox 3">
            <a:extLst>
              <a:ext uri="{FF2B5EF4-FFF2-40B4-BE49-F238E27FC236}">
                <a16:creationId xmlns:a16="http://schemas.microsoft.com/office/drawing/2014/main" id="{7D526D12-6238-4443-A3DC-CAFEAB0A4B05}"/>
              </a:ext>
            </a:extLst>
          </p:cNvPr>
          <p:cNvSpPr txBox="1"/>
          <p:nvPr/>
        </p:nvSpPr>
        <p:spPr>
          <a:xfrm>
            <a:off x="7601527" y="5466932"/>
            <a:ext cx="3354471" cy="984885"/>
          </a:xfrm>
          <a:prstGeom prst="rect">
            <a:avLst/>
          </a:prstGeom>
          <a:noFill/>
          <a:ln cap="flat">
            <a:noFill/>
          </a:ln>
        </p:spPr>
        <p:txBody>
          <a:bodyPr vert="horz" wrap="square" lIns="0" tIns="0" rIns="0" bIns="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cs typeface="Arial" pitchFamily="34"/>
              </a:rPr>
              <a:t>A cotton ‘boll’ growing on the cotton plant. This seed pod is removed from the plant so the cotton fibres can be removed and used.</a:t>
            </a:r>
          </a:p>
        </p:txBody>
      </p:sp>
    </p:spTree>
    <p:extLst>
      <p:ext uri="{BB962C8B-B14F-4D97-AF65-F5344CB8AC3E}">
        <p14:creationId xmlns:p14="http://schemas.microsoft.com/office/powerpoint/2010/main" val="3058702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DA0135-B37C-4096-A91F-1A3D399D1584}"/>
              </a:ext>
            </a:extLst>
          </p:cNvPr>
          <p:cNvSpPr/>
          <p:nvPr/>
        </p:nvSpPr>
        <p:spPr>
          <a:xfrm>
            <a:off x="862642" y="1"/>
            <a:ext cx="104810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1F30F36-3211-4EB4-9F27-3B8ECC6005F2}"/>
              </a:ext>
            </a:extLst>
          </p:cNvPr>
          <p:cNvSpPr txBox="1"/>
          <p:nvPr/>
        </p:nvSpPr>
        <p:spPr>
          <a:xfrm>
            <a:off x="1236000" y="406182"/>
            <a:ext cx="4268873" cy="5656164"/>
          </a:xfrm>
          <a:prstGeom prst="rect">
            <a:avLst/>
          </a:prstGeom>
          <a:noFill/>
        </p:spPr>
        <p:txBody>
          <a:bodyPr wrap="square" lIns="0" tIns="0" rIns="0" bIns="0" rtlCol="0">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What is the environmental impact of cotton? </a:t>
            </a: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Growing cotton consumes 6% of all agricultural chemicals and 16% of all insecticides produced globally. Insecticides kill pests that threaten the crop, but they also wipe out a whole host of important creatures in the ecosystem, they damage soil, infiltrate into water systems and have a negative impact on aquatic life.</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Cotton is a very thirsty crop to grow, requiring over 7,000 litres of water to produce just one pair of jeans.  Irrigation of two rivers for cotton crops has reduced the size of the Aral Sea (which was the 4th largest lake in the world) by 90%.</a:t>
            </a:r>
          </a:p>
          <a:p>
            <a:pPr>
              <a:lnSpc>
                <a:spcPct val="107000"/>
              </a:lnSpc>
              <a:spcAft>
                <a:spcPts val="800"/>
              </a:spcAf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rPr>
              <a:t>Approximately 70 per cent of lakes and rivers across Asia are polluted by the toxic chemicals and waste water produced by the continent’s textile industry.</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p:txBody>
      </p:sp>
      <p:pic>
        <p:nvPicPr>
          <p:cNvPr id="7" name="Picture 6" descr="The Aral Sea 1989-2008 | The Aral Sea - once the world&amp;#39;s fou… | Flickr">
            <a:extLst>
              <a:ext uri="{FF2B5EF4-FFF2-40B4-BE49-F238E27FC236}">
                <a16:creationId xmlns:a16="http://schemas.microsoft.com/office/drawing/2014/main" id="{9FFEC48D-D56A-4784-8FBB-A8609FC3A2B0}"/>
              </a:ext>
            </a:extLst>
          </p:cNvPr>
          <p:cNvPicPr>
            <a:picLocks noChangeAspect="1"/>
          </p:cNvPicPr>
          <p:nvPr/>
        </p:nvPicPr>
        <p:blipFill>
          <a:blip r:embed="rId2"/>
          <a:srcRect/>
          <a:stretch>
            <a:fillRect/>
          </a:stretch>
        </p:blipFill>
        <p:spPr>
          <a:xfrm>
            <a:off x="5606472" y="812045"/>
            <a:ext cx="5349527" cy="4535472"/>
          </a:xfrm>
          <a:prstGeom prst="rect">
            <a:avLst/>
          </a:prstGeom>
          <a:noFill/>
          <a:ln cap="flat">
            <a:noFill/>
          </a:ln>
        </p:spPr>
      </p:pic>
      <p:sp>
        <p:nvSpPr>
          <p:cNvPr id="2" name="TextBox 1">
            <a:extLst>
              <a:ext uri="{FF2B5EF4-FFF2-40B4-BE49-F238E27FC236}">
                <a16:creationId xmlns:a16="http://schemas.microsoft.com/office/drawing/2014/main" id="{0513C77D-5683-453B-B3C9-4CB38A5EBD5D}"/>
              </a:ext>
            </a:extLst>
          </p:cNvPr>
          <p:cNvSpPr txBox="1"/>
          <p:nvPr/>
        </p:nvSpPr>
        <p:spPr>
          <a:xfrm>
            <a:off x="5504873" y="5430402"/>
            <a:ext cx="5451126" cy="1231106"/>
          </a:xfrm>
          <a:prstGeom prst="rect">
            <a:avLst/>
          </a:prstGeom>
          <a:noFill/>
        </p:spPr>
        <p:txBody>
          <a:bodyPr wrap="square" lIns="0" tIns="0" rIns="0" bIns="0" rtlCol="0">
            <a:spAutoFit/>
          </a:bodyPr>
          <a:lstStyle/>
          <a:p>
            <a:pPr algn="ctr"/>
            <a:r>
              <a:rPr lang="en-GB" sz="1600" b="1" i="0" u="none" strike="noStrike" kern="1200" cap="none" spc="0" baseline="0" dirty="0">
                <a:solidFill>
                  <a:srgbClr val="202122"/>
                </a:solidFill>
                <a:uFillTx/>
                <a:latin typeface="Bahnschrift" panose="020B0502040204020203" pitchFamily="34" charset="0"/>
                <a:ea typeface="Calibri" pitchFamily="34"/>
                <a:cs typeface="Arial" pitchFamily="34"/>
              </a:rPr>
              <a:t>A comparison of the Aral Sea in 1989 (left) and 2008 (right). Use of the water from the </a:t>
            </a:r>
            <a:r>
              <a:rPr lang="en-GB" sz="1600" b="1" i="0" u="none" strike="noStrike" kern="0" cap="none" spc="0" baseline="0" dirty="0">
                <a:solidFill>
                  <a:srgbClr val="202122"/>
                </a:solidFill>
                <a:uFillTx/>
                <a:latin typeface="Bahnschrift" panose="020B0502040204020203" pitchFamily="34" charset="0"/>
                <a:ea typeface="Calibri" pitchFamily="34"/>
                <a:cs typeface="Arial" pitchFamily="34"/>
              </a:rPr>
              <a:t>Aral Sea for irrigation has reduced its size by 90%.</a:t>
            </a:r>
            <a:r>
              <a:rPr lang="en-GB" sz="1600" b="1" i="0" u="none" strike="noStrike" kern="1200" cap="none" spc="0" baseline="0" dirty="0">
                <a:solidFill>
                  <a:srgbClr val="000000"/>
                </a:solidFill>
                <a:uFillTx/>
                <a:latin typeface="Bahnschrift" panose="020B0502040204020203" pitchFamily="34" charset="0"/>
                <a:ea typeface="Calibri" pitchFamily="34"/>
                <a:cs typeface="Arial" pitchFamily="34"/>
              </a:rPr>
              <a:t> </a:t>
            </a:r>
          </a:p>
          <a:p>
            <a:pPr algn="ctr"/>
            <a:endParaRPr lang="en-GB" sz="1600" b="0" i="0" u="none" strike="noStrike" kern="1200" cap="none" spc="0" baseline="0" dirty="0">
              <a:solidFill>
                <a:srgbClr val="000000"/>
              </a:solidFill>
              <a:uFillTx/>
              <a:latin typeface="Bahnschrift" panose="020B0502040204020203" pitchFamily="34" charset="0"/>
              <a:ea typeface="Calibri" pitchFamily="34"/>
              <a:cs typeface="Arial" pitchFamily="34"/>
            </a:endParaRPr>
          </a:p>
          <a:p>
            <a:pPr algn="ctr"/>
            <a:endParaRPr lang="en-GB" sz="1600" dirty="0"/>
          </a:p>
        </p:txBody>
      </p:sp>
    </p:spTree>
    <p:extLst>
      <p:ext uri="{BB962C8B-B14F-4D97-AF65-F5344CB8AC3E}">
        <p14:creationId xmlns:p14="http://schemas.microsoft.com/office/powerpoint/2010/main" val="4208166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6263D21FAC94745A3142C28F03FCF6A" ma:contentTypeVersion="12" ma:contentTypeDescription="Create a new document." ma:contentTypeScope="" ma:versionID="6085d5b52d3050968965c98dc74630c5">
  <xsd:schema xmlns:xsd="http://www.w3.org/2001/XMLSchema" xmlns:xs="http://www.w3.org/2001/XMLSchema" xmlns:p="http://schemas.microsoft.com/office/2006/metadata/properties" xmlns:ns2="ce7d247e-8c45-4b49-a02e-3aee3a44064f" xmlns:ns3="f972fcf9-0594-42b1-883a-3078249ab3e5" targetNamespace="http://schemas.microsoft.com/office/2006/metadata/properties" ma:root="true" ma:fieldsID="454379f58e49e8d5046ce0b4e367e08e" ns2:_="" ns3:_="">
    <xsd:import namespace="ce7d247e-8c45-4b49-a02e-3aee3a44064f"/>
    <xsd:import namespace="f972fcf9-0594-42b1-883a-3078249ab3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7d247e-8c45-4b49-a02e-3aee3a4406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72fcf9-0594-42b1-883a-3078249ab3e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647E0E-9960-4BF4-B87C-AD3282FCEB5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7C07D64-C20E-4425-BD07-E7A052A148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7d247e-8c45-4b49-a02e-3aee3a44064f"/>
    <ds:schemaRef ds:uri="f972fcf9-0594-42b1-883a-3078249ab3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1148BB-55EE-467C-9871-70A82C1590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1762</TotalTime>
  <Words>2288</Words>
  <Application>Microsoft Office PowerPoint</Application>
  <PresentationFormat>Widescreen</PresentationFormat>
  <Paragraphs>129</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Bahnschrift</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Threads</dc:title>
  <dc:creator>Paul Jackson</dc:creator>
  <cp:lastModifiedBy>Paul Jackson</cp:lastModifiedBy>
  <cp:revision>57</cp:revision>
  <dcterms:created xsi:type="dcterms:W3CDTF">2022-01-25T10:13:48Z</dcterms:created>
  <dcterms:modified xsi:type="dcterms:W3CDTF">2022-02-16T11:15:10Z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0x01010016263D21FAC94745A3142C28F03FCF6A</vt:lpwstr>
  </property>
</Properties>
</file>